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2" r:id="rId3"/>
    <p:sldId id="257" r:id="rId4"/>
    <p:sldId id="284" r:id="rId5"/>
    <p:sldId id="261" r:id="rId6"/>
    <p:sldId id="285" r:id="rId7"/>
    <p:sldId id="283" r:id="rId8"/>
    <p:sldId id="286" r:id="rId9"/>
    <p:sldId id="262" r:id="rId10"/>
    <p:sldId id="263" r:id="rId11"/>
    <p:sldId id="266" r:id="rId12"/>
    <p:sldId id="292" r:id="rId13"/>
    <p:sldId id="265" r:id="rId14"/>
    <p:sldId id="290" r:id="rId15"/>
    <p:sldId id="267" r:id="rId16"/>
    <p:sldId id="268" r:id="rId17"/>
    <p:sldId id="270" r:id="rId18"/>
    <p:sldId id="291" r:id="rId19"/>
    <p:sldId id="272" r:id="rId20"/>
    <p:sldId id="273" r:id="rId21"/>
    <p:sldId id="274" r:id="rId22"/>
    <p:sldId id="276" r:id="rId23"/>
    <p:sldId id="279" r:id="rId24"/>
    <p:sldId id="280" r:id="rId25"/>
    <p:sldId id="289" r:id="rId2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2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pos="2880">
          <p15:clr>
            <a:srgbClr val="A4A3A4"/>
          </p15:clr>
        </p15:guide>
        <p15:guide id="5" pos="432">
          <p15:clr>
            <a:srgbClr val="A4A3A4"/>
          </p15:clr>
        </p15:guide>
        <p15:guide id="6" pos="53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1091" autoAdjust="0"/>
  </p:normalViewPr>
  <p:slideViewPr>
    <p:cSldViewPr>
      <p:cViewPr varScale="1">
        <p:scale>
          <a:sx n="143" d="100"/>
          <a:sy n="143" d="100"/>
        </p:scale>
        <p:origin x="2216" y="88"/>
      </p:cViewPr>
      <p:guideLst>
        <p:guide orient="horz" pos="2160"/>
        <p:guide orient="horz" pos="432"/>
        <p:guide orient="horz" pos="3888"/>
        <p:guide pos="2880"/>
        <p:guide pos="432"/>
        <p:guide pos="53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92"/>
    </p:cViewPr>
  </p:sorterViewPr>
  <p:notesViewPr>
    <p:cSldViewPr>
      <p:cViewPr varScale="1">
        <p:scale>
          <a:sx n="85" d="100"/>
          <a:sy n="85" d="100"/>
        </p:scale>
        <p:origin x="-2232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>
            <a:extLst>
              <a:ext uri="{FF2B5EF4-FFF2-40B4-BE49-F238E27FC236}">
                <a16:creationId xmlns:a16="http://schemas.microsoft.com/office/drawing/2014/main" id="{F52D49ED-E318-B92C-5680-FCD862CC5C7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9" tIns="48330" rIns="96659" bIns="48330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r>
              <a:rPr lang="en-US" altLang="en-US"/>
              <a:t>IHCON 2002</a:t>
            </a:r>
          </a:p>
        </p:txBody>
      </p:sp>
      <p:sp>
        <p:nvSpPr>
          <p:cNvPr id="32771" name="Rectangle 1027">
            <a:extLst>
              <a:ext uri="{FF2B5EF4-FFF2-40B4-BE49-F238E27FC236}">
                <a16:creationId xmlns:a16="http://schemas.microsoft.com/office/drawing/2014/main" id="{E81E6012-0BF9-A03E-C4A0-240238F7E03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9" tIns="48330" rIns="96659" bIns="4833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fld id="{4827F067-D964-4201-B7D7-DB65A18A08B4}" type="datetime1">
              <a:rPr lang="en-US" altLang="en-US"/>
              <a:pPr/>
              <a:t>4/29/2026</a:t>
            </a:fld>
            <a:endParaRPr lang="en-US" altLang="en-US"/>
          </a:p>
        </p:txBody>
      </p:sp>
      <p:sp>
        <p:nvSpPr>
          <p:cNvPr id="32772" name="Rectangle 1028">
            <a:extLst>
              <a:ext uri="{FF2B5EF4-FFF2-40B4-BE49-F238E27FC236}">
                <a16:creationId xmlns:a16="http://schemas.microsoft.com/office/drawing/2014/main" id="{FC43A227-A884-86B2-2F22-FCD2436111E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9" tIns="48330" rIns="96659" bIns="48330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r>
              <a:rPr lang="en-US" altLang="en-US"/>
              <a:t>Eric Durant</a:t>
            </a:r>
          </a:p>
        </p:txBody>
      </p:sp>
      <p:sp>
        <p:nvSpPr>
          <p:cNvPr id="32773" name="Rectangle 1029">
            <a:extLst>
              <a:ext uri="{FF2B5EF4-FFF2-40B4-BE49-F238E27FC236}">
                <a16:creationId xmlns:a16="http://schemas.microsoft.com/office/drawing/2014/main" id="{18C53C35-9F68-BE7C-5E5C-E8C0095791D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9" tIns="48330" rIns="96659" bIns="4833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fld id="{B4DD9C7A-E9A9-471E-9311-FDD238D697E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62D4B2DB-86D7-E455-5847-87FE1E3C0A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9" tIns="48330" rIns="96659" bIns="48330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r>
              <a:rPr lang="en-US" altLang="en-US"/>
              <a:t>IHCON 2002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EA4D1E04-C489-A131-8359-4E6259FEFB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9" tIns="48330" rIns="96659" bIns="4833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fld id="{53F90D29-CD06-416E-8CC8-ACAE8E3CA55A}" type="datetime1">
              <a:rPr lang="en-US" altLang="en-US"/>
              <a:pPr/>
              <a:t>4/29/2026</a:t>
            </a:fld>
            <a:endParaRPr lang="en-US" altLang="en-US"/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6CC9EE0B-C184-81DD-4D1A-FA2D609C5E4A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981CC131-7A46-61AE-2184-29210AACF01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9" tIns="48330" rIns="96659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448B2AD6-44C6-5E6C-8C50-18607170B0A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9" tIns="48330" rIns="96659" bIns="48330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r>
              <a:rPr lang="en-US" altLang="en-US"/>
              <a:t>Eric Durant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258E2960-5C25-514A-9660-935ED40117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9" tIns="48330" rIns="96659" bIns="4833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fld id="{74EE1F03-190E-4353-97AA-C99B8C5B14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01F089F-BB04-9A27-E282-FB937CBF7A8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IHCON 2002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1A6436E-06A5-4130-F88F-69A1D14AAF3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62B1E32-6F3E-4279-9255-7FAF11C135C5}" type="datetime1">
              <a:rPr lang="en-US" altLang="en-US"/>
              <a:pPr/>
              <a:t>4/29/2026</a:t>
            </a:fld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52980C6-FAE6-8081-4569-58BEF27E044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Eric Durant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1A5C2E5-7E88-1A81-684A-DE2484E071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0BED58-FC64-4DC0-BD17-52ECDAFA8E77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13A0E697-0E4C-9619-B8B3-C57EB0A7C3D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F29AFA0F-D51D-723B-57D0-E2633A18DB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D926699-8035-4701-4C1A-3909A1CE4D7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IHCON 2002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23DE70C-B507-2ABB-F781-DB3F3632031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55FE629-986E-4D2E-A6E3-356625D5429B}" type="datetime1">
              <a:rPr lang="en-US" altLang="en-US"/>
              <a:pPr/>
              <a:t>4/29/2026</a:t>
            </a:fld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E1600B4-D3F2-CE3B-88DE-34243E77292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Eric Durant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6F83BED-F8E4-796A-C566-CEDDC21541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A71DC8-2C52-43B7-BE10-5569FD6E12B7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7F6BC8B2-EE34-072A-ACD2-90675429706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0C1697E-1517-6AB7-76D3-ACBE7AEC69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Inferencing: connect user input to GA (estimate rank order from a short series of carefully chosen paired comparisons)</a:t>
            </a:r>
          </a:p>
          <a:p>
            <a:r>
              <a:rPr lang="en-US" altLang="en-US"/>
              <a:t>GA actions: which genes in the population were replaced with which new genes?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94FAAA8-15B1-BE69-9CA8-070C6EC84BA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IHCON 2002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53FCEFD-80DD-3876-80A6-B316943218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D491BCD-DA42-4D39-9DCE-6F4B11C0A4DE}" type="datetime1">
              <a:rPr lang="en-US" altLang="en-US"/>
              <a:pPr/>
              <a:t>4/29/2026</a:t>
            </a:fld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8CE7677-12AA-A48A-EC8F-0AEAF5A6C48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Eric Durant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0D236AB-6982-209C-C40D-09EC3824FD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B2A103-2086-4E3B-A3C5-084BAD68AD8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9154" name="Rectangle 1026">
            <a:extLst>
              <a:ext uri="{FF2B5EF4-FFF2-40B4-BE49-F238E27FC236}">
                <a16:creationId xmlns:a16="http://schemas.microsoft.com/office/drawing/2014/main" id="{CD1D1B39-386F-FDA3-1DB6-A5907D28FFC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1027">
            <a:extLst>
              <a:ext uri="{FF2B5EF4-FFF2-40B4-BE49-F238E27FC236}">
                <a16:creationId xmlns:a16="http://schemas.microsoft.com/office/drawing/2014/main" id="{69488452-2236-A81A-8462-004270B170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Stopping criteria: run until no difference can be heard for several (8+) comparisons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0FDEE05-6DDC-DC89-B99A-083B7AF6B3E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IHCON 2002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0CCAD48-1A64-3330-E604-5D99215C173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9DD9D42-B520-41C0-9B73-432612CFFDFE}" type="datetime1">
              <a:rPr lang="en-US" altLang="en-US"/>
              <a:pPr/>
              <a:t>4/29/2026</a:t>
            </a:fld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40EF81E-0B3A-B27F-720E-7004FEF567E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Eric Durant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BE46F2B-5949-4ABA-468A-B1BAADEB7F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79DE54-F06F-491C-AB4F-726B03C004DF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36BF0E4C-46B4-544E-FA19-BA34904B7BD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4EC423F-B863-3F4E-5329-BBBBD0EF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Note: no L=8 [not enough frequency resolution?] or L=40</a:t>
            </a:r>
          </a:p>
          <a:p>
            <a:r>
              <a:rPr lang="en-US" altLang="en-US"/>
              <a:t>Run time was between 20 minutes and 1 hour</a:t>
            </a:r>
            <a:endParaRPr lang="en-US" altLang="en-US" sz="1400"/>
          </a:p>
          <a:p>
            <a:endParaRPr lang="en-US" altLang="en-US" sz="10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70A6F1F-2D26-CF77-BDB9-5314882A1D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IHCON 2002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E7A5AFC-88EB-3694-FD45-79131546681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750B31F-FBBE-47A3-854F-2CF308989541}" type="datetime1">
              <a:rPr lang="en-US" altLang="en-US"/>
              <a:pPr/>
              <a:t>4/29/2026</a:t>
            </a:fld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912AB4E-FF58-C782-27E3-EA612C7FC7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Eric Durant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17ACBD-9BCB-D3E4-5861-5AAE6E49CA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8CB7E1-3148-493D-9392-94393FC6BA53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66541A4D-B062-CFD0-F9C6-DBC4175F3B5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16A39DB-C4D0-8ADA-1B2A-38725792AB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wide variety of settings gave very similar gain margins.  Does this mean any setting would do?  No, subjects were making methodical decisions (diversity, next slide) and their favorites were reliable (+2 slides).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CD0E601-1A46-7A31-4C57-F1492C23349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IHCON 2002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E294D9F-2F9C-6127-4949-050A9112CD9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E4E35ED-E067-4F33-9320-067163305D54}" type="datetime1">
              <a:rPr lang="en-US" altLang="en-US"/>
              <a:pPr/>
              <a:t>4/29/2026</a:t>
            </a:fld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B4FE87E-EBB4-8872-01CA-BF3F86FA888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Eric Durant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1A9B7FA-9985-C1EE-23FE-98373B5EEB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CD62E9-AF09-4B72-BC4D-B41C6E79FBE5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5949887B-019E-39FE-4934-47DAFB7D002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6AEBD405-F28C-A992-CE8B-54A658DFD6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Some of the remaining subjects described training effects causing a change in objective</a:t>
            </a:r>
          </a:p>
          <a:p>
            <a:r>
              <a:rPr lang="en-US" altLang="en-US"/>
              <a:t>Conclusions</a:t>
            </a:r>
          </a:p>
          <a:p>
            <a:pPr lvl="1"/>
            <a:r>
              <a:rPr lang="en-US" altLang="en-US"/>
              <a:t>1. Reliable</a:t>
            </a:r>
          </a:p>
          <a:p>
            <a:pPr lvl="1"/>
            <a:r>
              <a:rPr lang="en-US" altLang="en-US"/>
              <a:t>2. Avoided potential suboptimal local maxima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289F022-D61C-367B-F107-470FDE87DC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IHCON 2002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5EACAF8-CDAD-45FE-3859-8328E3BF2A8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6A382CB-FEEB-4819-B335-C6EC8C0138E8}" type="datetime1">
              <a:rPr lang="en-US" altLang="en-US"/>
              <a:pPr/>
              <a:t>4/29/2026</a:t>
            </a:fld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C7F18C8-7FC2-F471-21D0-C55B01279FD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Eric Durant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EBAB3D5-9F7E-CF86-0DFA-0BC098F2DA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91D95B-B640-4456-AD12-7BB82CF5B21A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C88F96BF-5224-A7A2-986E-E52627A4625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7D90D860-D55F-A215-E511-D8DBCEA630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Idiosyncratic: a lot of variation among subjects – hence an area in which fitting beyond the initial prescription is needed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4050F85-7605-3361-6C23-9D878B9377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IHCON 2002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A62FD47-AEEA-FBA2-A99C-08C68B6E28A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0C344F3-8FE2-4B03-866B-2DD4BD012318}" type="datetime1">
              <a:rPr lang="en-US" altLang="en-US"/>
              <a:pPr/>
              <a:t>4/29/2026</a:t>
            </a:fld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A1FCECE-ECC2-3B92-46F4-AF9DF5EA9E7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Eric Durant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CDDA173-A762-A0A3-F99F-957A2B99BB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92C022-1A3E-4F0F-ABF7-D7DD293D3BE9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CF24C9C8-F95A-F928-91BB-D5C1D96E9CF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0FEF4B09-8C08-52F5-C040-E23DD10CBF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Slower decrease in variation after 5</a:t>
            </a:r>
            <a:r>
              <a:rPr lang="en-US" altLang="en-US" baseline="30000"/>
              <a:t>th</a:t>
            </a:r>
            <a:r>
              <a:rPr lang="en-US" altLang="en-US"/>
              <a:t> round along with the large inter-run differences for some parameters and difficulty in discrimination suggest that the JNDs were much larger than the sampling spacings for those parameters.</a:t>
            </a:r>
          </a:p>
          <a:p>
            <a:r>
              <a:rPr lang="en-US" altLang="en-US"/>
              <a:t>This suggests that subjects converged perceptually even though objective diversity was somewhat higher than that of the rational observers.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5EFB7CE-A53B-F83C-E112-C8B5CFD33D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IHCON 2002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48F7E4D-58CB-7613-FA1D-F7F4363847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949EE91-509A-4041-BF35-93248B5C58AB}" type="datetime1">
              <a:rPr lang="en-US" altLang="en-US"/>
              <a:pPr/>
              <a:t>4/29/2026</a:t>
            </a:fld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70ABE47-A277-04FA-4340-66187ED6D1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Eric Durant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8B9E1EF-3C82-D1FA-E031-9245A27069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BA0756-56C5-491C-92D8-99C8D200344C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3E4BCAE2-746B-52EC-41BA-673C153FF22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D644BDE5-4B28-967F-23BF-FB188D5A7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Intentionally blank at end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1036">
            <a:extLst>
              <a:ext uri="{FF2B5EF4-FFF2-40B4-BE49-F238E27FC236}">
                <a16:creationId xmlns:a16="http://schemas.microsoft.com/office/drawing/2014/main" id="{A108A495-E569-0879-E583-525B1F30DB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57200" y="1828800"/>
            <a:ext cx="83058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09" name="Rectangle 1037">
            <a:extLst>
              <a:ext uri="{FF2B5EF4-FFF2-40B4-BE49-F238E27FC236}">
                <a16:creationId xmlns:a16="http://schemas.microsoft.com/office/drawing/2014/main" id="{6D11299E-9236-F260-CE33-088D3A2704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10" name="Rectangle 1038">
            <a:extLst>
              <a:ext uri="{FF2B5EF4-FFF2-40B4-BE49-F238E27FC236}">
                <a16:creationId xmlns:a16="http://schemas.microsoft.com/office/drawing/2014/main" id="{5863B4D5-1586-836B-EA17-9141822A99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111" name="Rectangle 1039">
            <a:extLst>
              <a:ext uri="{FF2B5EF4-FFF2-40B4-BE49-F238E27FC236}">
                <a16:creationId xmlns:a16="http://schemas.microsoft.com/office/drawing/2014/main" id="{CCD353F6-0BBB-FE5C-6545-9B03DB4B0F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2895600" y="6248400"/>
            <a:ext cx="3429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112" name="Rectangle 1040">
            <a:extLst>
              <a:ext uri="{FF2B5EF4-FFF2-40B4-BE49-F238E27FC236}">
                <a16:creationId xmlns:a16="http://schemas.microsoft.com/office/drawing/2014/main" id="{09288C9F-C48C-1862-63CD-A76B3178FC5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C793F73-05ED-4919-A3FD-9C9A5AFB404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97F0E-2662-E989-9E62-780038F67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4393F-ED59-6B37-850F-D78E5ACFA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37B56-39C4-2FC2-9280-2EAC269D7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FB724-7457-EF4C-546E-9F93A1628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48076-213B-22D2-9AC3-665B46EC0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32C83-B5BE-4035-AD2A-8F9070FB4F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17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D48151-0438-8C72-A6C6-2792C110A0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64338" y="533400"/>
            <a:ext cx="2203450" cy="55991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32662-4778-23F6-D0BE-CDF1DA4BD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2400" y="533400"/>
            <a:ext cx="6459538" cy="55991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89856-7DA3-BA30-C40C-C0FA7875D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12EB6-BCC1-0DE1-60D7-924E4AE7E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15613-FFB7-F08E-FC5D-37350AC2A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E9796-AFC3-4B27-A38F-675659305B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770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B2F08-A084-F313-AAE1-B4E86C33B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13" y="533400"/>
            <a:ext cx="8791575" cy="7699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73E83C46-6DC2-04C9-01A5-E821328EEAB8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152400" y="1524000"/>
            <a:ext cx="8802688" cy="460851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207B1-AAC9-9534-DA6B-DBB2D64681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4E295-7F8A-33CA-81B2-ED8A51E5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1800" y="6324600"/>
            <a:ext cx="3276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AE4CE-BB84-F3F2-B91C-A98578FC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94A2D69-FADC-4381-91EA-2549DFF946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89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833CF-9316-09A6-9296-089A6251E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B19B3-5A6D-F087-38BF-CB47D5825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B7DA0-B8B3-4639-9268-7A9C92167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4FA04-ECF6-CA40-3573-BE58B9393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44237-DF8F-A004-508D-8CCEF0C52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DCB39-0EBC-44A5-AB01-C18ADFAE7F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19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62C8F-5E16-20EB-E8CC-AF73095E4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141C62-ADB0-BC30-008C-C067FB0B1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18624-8B35-0137-FFC8-69D189612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BFA36-B600-8A2E-F58A-03939AB94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2E715-7154-391D-A608-16A3FD3A3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A25E4-8891-4AE4-90A5-358EE039D2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949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F7A0A-27E3-E54B-AB93-11651BDEB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92CFB-A729-8B89-6579-BB126064C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524000"/>
            <a:ext cx="4324350" cy="4608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63AE0-05B9-12AD-78C6-C7A5910F4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524000"/>
            <a:ext cx="4325938" cy="4608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DEF8EA-0E43-EA54-E4D4-CEFCF2578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D7016-F007-64E8-1672-526BDFC95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4F41B-8F48-DC96-51AB-AF561533B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DBE76-B8D5-46FA-B107-093AC61DA4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19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22D42-3489-EB1D-8B26-865C4E5B7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733221-2B43-45EE-9579-806F1B477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21345A-92D1-4EE5-3640-7CC3378D4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729CAD-9B85-503E-C83A-37E4D5F652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AFF9C-74F0-0C8D-C35D-F27A027E31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B49066-54C9-F6BA-E6B8-2E4C717C7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FD9073-BAAA-7EBC-00E9-A5CB6114F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7F0013-EDCC-403F-2E34-CF2728F3C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AD92D-1685-45C5-99C5-32A5C3D1CD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96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FCD2-7DA8-25EE-AFA5-3595E181C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727F6-DBC2-A475-E76E-960802F62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E9A84C-0A16-DE71-F338-37EBBC5D8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DB2081-DC75-309D-6614-EFBDE4A30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E03C7-255E-4384-BF7A-D6FC2C6B7A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109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6F6306-B485-3984-37F5-07B393D30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08BCB7-3F66-92CA-DADA-AF8E2EE60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C28EA8-C66D-A2C1-C12C-50354D166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9708C-6246-4CB8-8D0F-B176978B9D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0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C62D9-4015-0BF8-3D1D-EE7066FE0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B7FA9-6FAF-A58F-8602-094B48C4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A7840-A23E-0459-B9F0-629BDCFEE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82599-E4AA-082F-CA73-8BA17692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03E9E-B1FE-90CF-941A-8FC8BD3C2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F43C7E-6A0A-5AD2-6A76-9E3FDB01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19592-CCFB-48ED-AC99-9BBFF13F45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2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C4165-364D-4598-55CC-DADB4D87B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63E58B-4684-DD73-122F-DD1C873F31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5B75A9-632E-4552-8551-26CB491D4E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74F2EC-291A-6B35-B1D4-F78D9A509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7C15DF-F588-A4BB-A88A-E984FFB94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23183-738F-F273-F732-2F60A3405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4DF62-DBAC-4981-A05E-869426B649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164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9">
            <a:extLst>
              <a:ext uri="{FF2B5EF4-FFF2-40B4-BE49-F238E27FC236}">
                <a16:creationId xmlns:a16="http://schemas.microsoft.com/office/drawing/2014/main" id="{AFEA38CF-6E82-890E-B4BA-5DB0640BDB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6213" y="533400"/>
            <a:ext cx="879157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82" name="Rectangle 10">
            <a:extLst>
              <a:ext uri="{FF2B5EF4-FFF2-40B4-BE49-F238E27FC236}">
                <a16:creationId xmlns:a16="http://schemas.microsoft.com/office/drawing/2014/main" id="{345EEB5F-15B6-90B3-BAFB-C75B0D6DDA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524000"/>
            <a:ext cx="8802688" cy="460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F52AE212-E5A9-022A-4499-67157D5DDEC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3084" name="Rectangle 12">
            <a:extLst>
              <a:ext uri="{FF2B5EF4-FFF2-40B4-BE49-F238E27FC236}">
                <a16:creationId xmlns:a16="http://schemas.microsoft.com/office/drawing/2014/main" id="{7E8E295C-0966-6C82-EF08-676283D0B48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3246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FD0479D0-A5DD-8944-3DC4-A172CC0C06B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CA0EC90-8C3B-427F-98C1-6A6B4DA478B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>
            <a:extLst>
              <a:ext uri="{FF2B5EF4-FFF2-40B4-BE49-F238E27FC236}">
                <a16:creationId xmlns:a16="http://schemas.microsoft.com/office/drawing/2014/main" id="{C8C5A3C3-0788-B79A-BE68-0110473808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05800" cy="1371600"/>
          </a:xfrm>
        </p:spPr>
        <p:txBody>
          <a:bodyPr/>
          <a:lstStyle/>
          <a:p>
            <a:r>
              <a:rPr lang="en-US" altLang="en-US"/>
              <a:t>Hearing Aid Fitting With a Genetic Algorithm</a:t>
            </a:r>
            <a:r>
              <a:rPr lang="en-US" altLang="en-US" baseline="30000"/>
              <a:t>*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5629B3AE-D86E-0B5D-BFFA-C974EE7E4B3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38200" y="2362200"/>
            <a:ext cx="7772400" cy="3124200"/>
          </a:xfrm>
        </p:spPr>
        <p:txBody>
          <a:bodyPr/>
          <a:lstStyle/>
          <a:p>
            <a:r>
              <a:rPr lang="en-US" altLang="en-US" sz="2400"/>
              <a:t>Eric Durant, Milwaukee School of Engineering</a:t>
            </a:r>
          </a:p>
          <a:p>
            <a:r>
              <a:rPr lang="en-US" altLang="en-US" sz="2400"/>
              <a:t>Greg Wakefield, University of Michigan</a:t>
            </a:r>
          </a:p>
          <a:p>
            <a:r>
              <a:rPr lang="en-US" altLang="en-US" sz="2400"/>
              <a:t>Dianne Van Tasell</a:t>
            </a:r>
          </a:p>
          <a:p>
            <a:r>
              <a:rPr lang="en-US" altLang="en-US" sz="2400"/>
              <a:t>Martin Rickert, Indiana University</a:t>
            </a:r>
          </a:p>
          <a:p>
            <a:endParaRPr lang="en-US" altLang="en-US" sz="2400"/>
          </a:p>
          <a:p>
            <a:r>
              <a:rPr lang="en-US" altLang="en-US" sz="2400"/>
              <a:t>– work sponsored in part by Starkey Laboratories –</a:t>
            </a:r>
          </a:p>
          <a:p>
            <a:endParaRPr lang="en-US" altLang="en-US" sz="2400"/>
          </a:p>
          <a:p>
            <a:r>
              <a:rPr lang="en-US" altLang="en-US" sz="2400"/>
              <a:t>IHCON 2002</a:t>
            </a:r>
          </a:p>
          <a:p>
            <a:r>
              <a:rPr lang="en-US" altLang="en-US" sz="2400"/>
              <a:t>Friday 23 August 2002</a:t>
            </a:r>
          </a:p>
        </p:txBody>
      </p:sp>
      <p:sp>
        <p:nvSpPr>
          <p:cNvPr id="2055" name="Text Box 7">
            <a:extLst>
              <a:ext uri="{FF2B5EF4-FFF2-40B4-BE49-F238E27FC236}">
                <a16:creationId xmlns:a16="http://schemas.microsoft.com/office/drawing/2014/main" id="{2AF452BE-4AD4-0D01-988F-EFD41C8231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53200"/>
            <a:ext cx="157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/>
              <a:t>* Patent pending.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06C91642-0F96-ABA9-6326-0D698523A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Methods: Portable Prototyping Device and User Interface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5CC8AD1-EAFA-74A7-6DBD-7B479B21C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955800"/>
            <a:ext cx="6324600" cy="4303713"/>
          </a:xfrm>
        </p:spPr>
        <p:txBody>
          <a:bodyPr/>
          <a:lstStyle/>
          <a:p>
            <a:r>
              <a:rPr lang="en-US" altLang="en-US" sz="2800"/>
              <a:t>Motorola 56303 DSP</a:t>
            </a:r>
          </a:p>
          <a:p>
            <a:pPr lvl="1"/>
            <a:r>
              <a:rPr lang="en-US" altLang="en-US" sz="2400"/>
              <a:t>Up to 66 MHz</a:t>
            </a:r>
          </a:p>
          <a:p>
            <a:pPr lvl="1"/>
            <a:r>
              <a:rPr lang="en-US" altLang="en-US" sz="2400"/>
              <a:t>8 k × 24 b on-chip RAM</a:t>
            </a:r>
          </a:p>
          <a:p>
            <a:r>
              <a:rPr lang="en-US" altLang="en-US" sz="2800"/>
              <a:t>32 kB non-volatile, field-writable memory</a:t>
            </a:r>
          </a:p>
          <a:p>
            <a:r>
              <a:rPr lang="en-US" altLang="en-US" sz="2800"/>
              <a:t>2-color LED</a:t>
            </a:r>
          </a:p>
          <a:p>
            <a:r>
              <a:rPr lang="en-US" altLang="en-US" sz="2800"/>
              <a:t>Connects to custom ear modules</a:t>
            </a:r>
          </a:p>
          <a:p>
            <a:r>
              <a:rPr lang="en-US" altLang="en-US" sz="2800"/>
              <a:t>Runs for about 4 hours on 3 AAA batteries</a:t>
            </a:r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174099B1-B7CA-02C9-A5D1-686C547C4C3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362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id="{BF7F6AC4-5370-F1E4-77A7-C5BE178C5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209800"/>
            <a:ext cx="719138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/>
              <a:t>5.5 cm</a:t>
            </a:r>
          </a:p>
        </p:txBody>
      </p:sp>
      <p:pic>
        <p:nvPicPr>
          <p:cNvPr id="10246" name="Picture 6">
            <a:extLst>
              <a:ext uri="{FF2B5EF4-FFF2-40B4-BE49-F238E27FC236}">
                <a16:creationId xmlns:a16="http://schemas.microsoft.com/office/drawing/2014/main" id="{868D5C8E-AB6D-E30E-C42F-697771264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438400"/>
            <a:ext cx="2217738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7" name="Text Box 7">
            <a:extLst>
              <a:ext uri="{FF2B5EF4-FFF2-40B4-BE49-F238E27FC236}">
                <a16:creationId xmlns:a16="http://schemas.microsoft.com/office/drawing/2014/main" id="{9D676652-6491-9251-1A79-DA7050EC7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124200"/>
            <a:ext cx="936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tx2"/>
                </a:solidFill>
              </a:rPr>
              <a:t>Volume</a:t>
            </a:r>
          </a:p>
        </p:txBody>
      </p:sp>
      <p:sp>
        <p:nvSpPr>
          <p:cNvPr id="10248" name="Text Box 8">
            <a:extLst>
              <a:ext uri="{FF2B5EF4-FFF2-40B4-BE49-F238E27FC236}">
                <a16:creationId xmlns:a16="http://schemas.microsoft.com/office/drawing/2014/main" id="{EEE071B0-190B-BE97-9C42-7A936F283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657600"/>
            <a:ext cx="1457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tx2"/>
                </a:solidFill>
              </a:rPr>
              <a:t>Toggle/reset</a:t>
            </a:r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id="{4638A8B0-EFAE-7D5E-A563-1D959041D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590800"/>
            <a:ext cx="158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tx2"/>
                </a:solidFill>
              </a:rPr>
              <a:t>Prefer current</a:t>
            </a:r>
          </a:p>
        </p:txBody>
      </p:sp>
      <p:sp>
        <p:nvSpPr>
          <p:cNvPr id="10250" name="Text Box 10">
            <a:extLst>
              <a:ext uri="{FF2B5EF4-FFF2-40B4-BE49-F238E27FC236}">
                <a16:creationId xmlns:a16="http://schemas.microsoft.com/office/drawing/2014/main" id="{EF2A5D6E-B8FC-0082-C9DB-18FB3A70B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895600"/>
            <a:ext cx="1714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tx2"/>
                </a:solidFill>
              </a:rPr>
              <a:t>Solutions equal</a:t>
            </a:r>
          </a:p>
        </p:txBody>
      </p:sp>
      <p:sp>
        <p:nvSpPr>
          <p:cNvPr id="10251" name="Line 11">
            <a:extLst>
              <a:ext uri="{FF2B5EF4-FFF2-40B4-BE49-F238E27FC236}">
                <a16:creationId xmlns:a16="http://schemas.microsoft.com/office/drawing/2014/main" id="{AE9E57C8-DE42-D983-6733-C09EE2E7A5E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2819400"/>
            <a:ext cx="304800" cy="7620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52" name="Line 12">
            <a:extLst>
              <a:ext uri="{FF2B5EF4-FFF2-40B4-BE49-F238E27FC236}">
                <a16:creationId xmlns:a16="http://schemas.microsoft.com/office/drawing/2014/main" id="{C12E345C-EE4A-40DD-445E-89D051D2A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124200"/>
            <a:ext cx="228600" cy="7620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53" name="Line 13">
            <a:extLst>
              <a:ext uri="{FF2B5EF4-FFF2-40B4-BE49-F238E27FC236}">
                <a16:creationId xmlns:a16="http://schemas.microsoft.com/office/drawing/2014/main" id="{9B34572C-CA75-BAC7-38AA-630061F93D9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39000" y="3352800"/>
            <a:ext cx="685800" cy="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54" name="Line 14">
            <a:extLst>
              <a:ext uri="{FF2B5EF4-FFF2-40B4-BE49-F238E27FC236}">
                <a16:creationId xmlns:a16="http://schemas.microsoft.com/office/drawing/2014/main" id="{39C98417-6348-A720-52CC-8CD74B0BDE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1400" y="3505200"/>
            <a:ext cx="152400" cy="22860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6" name="Rectangle 14">
            <a:extLst>
              <a:ext uri="{FF2B5EF4-FFF2-40B4-BE49-F238E27FC236}">
                <a16:creationId xmlns:a16="http://schemas.microsoft.com/office/drawing/2014/main" id="{E4ADFD71-5CD7-67EC-087B-EB26C02539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Methods:</a:t>
            </a:r>
            <a:br>
              <a:rPr lang="en-US" altLang="en-US"/>
            </a:br>
            <a:r>
              <a:rPr lang="en-US" altLang="en-US"/>
              <a:t>Feedback Canceller Fitting</a:t>
            </a:r>
          </a:p>
        </p:txBody>
      </p:sp>
      <p:sp>
        <p:nvSpPr>
          <p:cNvPr id="13327" name="Rectangle 15">
            <a:extLst>
              <a:ext uri="{FF2B5EF4-FFF2-40B4-BE49-F238E27FC236}">
                <a16:creationId xmlns:a16="http://schemas.microsoft.com/office/drawing/2014/main" id="{D9A8DE0A-A7B6-8FEB-F9A8-294D2C21FD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020888"/>
            <a:ext cx="8802688" cy="4608512"/>
          </a:xfrm>
        </p:spPr>
        <p:txBody>
          <a:bodyPr/>
          <a:lstStyle/>
          <a:p>
            <a:r>
              <a:rPr lang="en-US" altLang="en-US"/>
              <a:t>Cancel acoustic feedback using a digital filter</a:t>
            </a:r>
          </a:p>
          <a:p>
            <a:r>
              <a:rPr lang="en-US" altLang="en-US"/>
              <a:t>NLMS filter</a:t>
            </a:r>
          </a:p>
          <a:p>
            <a:pPr lvl="1"/>
            <a:r>
              <a:rPr lang="en-US" altLang="en-US"/>
              <a:t>L – filter length</a:t>
            </a:r>
          </a:p>
          <a:p>
            <a:pPr lvl="1"/>
            <a:r>
              <a:rPr lang="en-US" altLang="en-US"/>
              <a:t>α – adaptation time constant</a:t>
            </a:r>
          </a:p>
          <a:p>
            <a:pPr lvl="1"/>
            <a:r>
              <a:rPr lang="en-US" altLang="en-US"/>
              <a:t>ρ – update decimation factor</a:t>
            </a:r>
          </a:p>
        </p:txBody>
      </p:sp>
      <p:graphicFrame>
        <p:nvGraphicFramePr>
          <p:cNvPr id="13323" name="Object 11">
            <a:extLst>
              <a:ext uri="{FF2B5EF4-FFF2-40B4-BE49-F238E27FC236}">
                <a16:creationId xmlns:a16="http://schemas.microsoft.com/office/drawing/2014/main" id="{277BA366-CEBC-0B15-D63C-B19E8B40EB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6588" y="3352800"/>
          <a:ext cx="3198812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811320" imgH="3722760" progId="Visio.Drawing.4">
                  <p:embed/>
                </p:oleObj>
              </mc:Choice>
              <mc:Fallback>
                <p:oleObj name="VISIO" r:id="rId2" imgW="3811320" imgH="3722760" progId="Visio.Drawing.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6588" y="3352800"/>
                        <a:ext cx="3198812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>
            <a:extLst>
              <a:ext uri="{FF2B5EF4-FFF2-40B4-BE49-F238E27FC236}">
                <a16:creationId xmlns:a16="http://schemas.microsoft.com/office/drawing/2014/main" id="{B29AAD70-48C8-29E1-1486-4550F92ED7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6588" y="3352800"/>
          <a:ext cx="3198812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811320" imgH="3722760" progId="Visio.Drawing.4">
                  <p:embed/>
                </p:oleObj>
              </mc:Choice>
              <mc:Fallback>
                <p:oleObj name="VISIO" r:id="rId4" imgW="3811320" imgH="3722760" progId="Visio.Drawing.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6588" y="3352800"/>
                        <a:ext cx="3198812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26">
            <a:extLst>
              <a:ext uri="{FF2B5EF4-FFF2-40B4-BE49-F238E27FC236}">
                <a16:creationId xmlns:a16="http://schemas.microsoft.com/office/drawing/2014/main" id="{F87A05AC-DEE3-278C-9ABB-1C3EABACF7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Methods</a:t>
            </a:r>
          </a:p>
        </p:txBody>
      </p:sp>
      <p:sp>
        <p:nvSpPr>
          <p:cNvPr id="48131" name="Rectangle 1027">
            <a:extLst>
              <a:ext uri="{FF2B5EF4-FFF2-40B4-BE49-F238E27FC236}">
                <a16:creationId xmlns:a16="http://schemas.microsoft.com/office/drawing/2014/main" id="{DA73A1AA-D86B-4C76-279D-9E3550A9E9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Subjects</a:t>
            </a:r>
          </a:p>
          <a:p>
            <a:pPr lvl="1"/>
            <a:r>
              <a:rPr lang="en-US" altLang="en-US" sz="2400"/>
              <a:t>8 experienced hearing aid users w/ mild/moderate losses</a:t>
            </a:r>
          </a:p>
          <a:p>
            <a:pPr lvl="1"/>
            <a:r>
              <a:rPr lang="en-US" altLang="en-US" sz="2400"/>
              <a:t>8 normal hearing</a:t>
            </a:r>
          </a:p>
          <a:p>
            <a:r>
              <a:rPr lang="en-US" altLang="en-US" sz="2800"/>
              <a:t>Instructions</a:t>
            </a:r>
          </a:p>
          <a:p>
            <a:pPr lvl="1"/>
            <a:r>
              <a:rPr lang="en-US" altLang="en-US" sz="2400"/>
              <a:t>Toggle between 2 genes/memories</a:t>
            </a:r>
          </a:p>
          <a:p>
            <a:pPr lvl="1"/>
            <a:r>
              <a:rPr lang="en-US" altLang="en-US" sz="2400"/>
              <a:t>Create feedback (subjects were told how to do this)</a:t>
            </a:r>
          </a:p>
          <a:p>
            <a:pPr lvl="1"/>
            <a:r>
              <a:rPr lang="en-US" altLang="en-US" sz="2400"/>
              <a:t>Evaluate cancellation </a:t>
            </a:r>
            <a:r>
              <a:rPr lang="en-US" altLang="en-US" sz="2400" b="1"/>
              <a:t>and</a:t>
            </a:r>
            <a:r>
              <a:rPr lang="en-US" altLang="en-US" sz="2400"/>
              <a:t> sound quality/artifacts</a:t>
            </a:r>
          </a:p>
          <a:p>
            <a:pPr lvl="1"/>
            <a:r>
              <a:rPr lang="en-US" altLang="en-US" sz="2400"/>
              <a:t>Make a selection (algorithm then chooses 2 alternatives for next comparison)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983BCED-10D8-B58E-67B5-DEB6B383A3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Results: Measures of Success</a:t>
            </a:r>
          </a:p>
        </p:txBody>
      </p:sp>
      <p:graphicFrame>
        <p:nvGraphicFramePr>
          <p:cNvPr id="12334" name="Group 46">
            <a:extLst>
              <a:ext uri="{FF2B5EF4-FFF2-40B4-BE49-F238E27FC236}">
                <a16:creationId xmlns:a16="http://schemas.microsoft.com/office/drawing/2014/main" id="{AC5767E8-596F-81FD-45A0-838B63133C03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52400" y="1854200"/>
          <a:ext cx="8802688" cy="2946400"/>
        </p:xfrm>
        <a:graphic>
          <a:graphicData uri="http://schemas.openxmlformats.org/drawingml/2006/table">
            <a:tbl>
              <a:tblPr/>
              <a:tblGrid>
                <a:gridCol w="2200275">
                  <a:extLst>
                    <a:ext uri="{9D8B030D-6E8A-4147-A177-3AD203B41FA5}">
                      <a16:colId xmlns:a16="http://schemas.microsoft.com/office/drawing/2014/main" val="3417775352"/>
                    </a:ext>
                  </a:extLst>
                </a:gridCol>
                <a:gridCol w="2201863">
                  <a:extLst>
                    <a:ext uri="{9D8B030D-6E8A-4147-A177-3AD203B41FA5}">
                      <a16:colId xmlns:a16="http://schemas.microsoft.com/office/drawing/2014/main" val="2152167651"/>
                    </a:ext>
                  </a:extLst>
                </a:gridCol>
                <a:gridCol w="2200275">
                  <a:extLst>
                    <a:ext uri="{9D8B030D-6E8A-4147-A177-3AD203B41FA5}">
                      <a16:colId xmlns:a16="http://schemas.microsoft.com/office/drawing/2014/main" val="1169816313"/>
                    </a:ext>
                  </a:extLst>
                </a:gridCol>
                <a:gridCol w="2200275">
                  <a:extLst>
                    <a:ext uri="{9D8B030D-6E8A-4147-A177-3AD203B41FA5}">
                      <a16:colId xmlns:a16="http://schemas.microsoft.com/office/drawing/2014/main" val="2836386116"/>
                    </a:ext>
                  </a:extLst>
                </a:gridCol>
              </a:tblGrid>
              <a:tr h="641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Examples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Pros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Cons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3080130"/>
                  </a:ext>
                </a:extLst>
              </a:tr>
              <a:tr h="1152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Objective / Direct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Gain margin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Direct, rigorous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Limited scope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2165649"/>
                  </a:ext>
                </a:extLst>
              </a:tr>
              <a:tr h="1152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Indirect / ensemble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Population variation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Derivable, simulatable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Abstract, indirect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531192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A7F885C-C886-F2BF-FF9A-3A71DF0B9B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213" y="0"/>
            <a:ext cx="8791575" cy="1303338"/>
          </a:xfrm>
        </p:spPr>
        <p:txBody>
          <a:bodyPr/>
          <a:lstStyle/>
          <a:p>
            <a:r>
              <a:rPr lang="en-US" altLang="en-US"/>
              <a:t>Results: Favorite Solutions for Hearing Impaired</a:t>
            </a:r>
          </a:p>
        </p:txBody>
      </p:sp>
      <p:pic>
        <p:nvPicPr>
          <p:cNvPr id="45063" name="Picture 7">
            <a:extLst>
              <a:ext uri="{FF2B5EF4-FFF2-40B4-BE49-F238E27FC236}">
                <a16:creationId xmlns:a16="http://schemas.microsoft.com/office/drawing/2014/main" id="{BAD0E02A-0589-17AD-2221-14796FEA0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04950"/>
            <a:ext cx="7086600" cy="535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59" name="Rectangle 3">
            <a:extLst>
              <a:ext uri="{FF2B5EF4-FFF2-40B4-BE49-F238E27FC236}">
                <a16:creationId xmlns:a16="http://schemas.microsoft.com/office/drawing/2014/main" id="{6077C77D-7914-315D-69BF-ABACE2595B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2713" y="1371600"/>
            <a:ext cx="8802687" cy="609600"/>
          </a:xfrm>
        </p:spPr>
        <p:txBody>
          <a:bodyPr/>
          <a:lstStyle/>
          <a:p>
            <a:r>
              <a:rPr lang="en-US" altLang="en-US"/>
              <a:t>Average of 50 comparisons</a:t>
            </a:r>
          </a:p>
        </p:txBody>
      </p:sp>
      <p:grpSp>
        <p:nvGrpSpPr>
          <p:cNvPr id="45072" name="Group 16">
            <a:extLst>
              <a:ext uri="{FF2B5EF4-FFF2-40B4-BE49-F238E27FC236}">
                <a16:creationId xmlns:a16="http://schemas.microsoft.com/office/drawing/2014/main" id="{8696A5AE-8625-0E39-595E-82F465B3D33C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4876800"/>
            <a:ext cx="1981200" cy="1492250"/>
            <a:chOff x="4464" y="3072"/>
            <a:chExt cx="1248" cy="940"/>
          </a:xfrm>
        </p:grpSpPr>
        <p:sp>
          <p:nvSpPr>
            <p:cNvPr id="45064" name="Line 8">
              <a:extLst>
                <a:ext uri="{FF2B5EF4-FFF2-40B4-BE49-F238E27FC236}">
                  <a16:creationId xmlns:a16="http://schemas.microsoft.com/office/drawing/2014/main" id="{1F1FFE30-9C74-E236-DB39-934D02D48A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3072"/>
              <a:ext cx="768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67" name="Text Box 11">
              <a:extLst>
                <a:ext uri="{FF2B5EF4-FFF2-40B4-BE49-F238E27FC236}">
                  <a16:creationId xmlns:a16="http://schemas.microsoft.com/office/drawing/2014/main" id="{B8366678-71C1-2E3A-83C9-03889BD62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4" y="3264"/>
              <a:ext cx="76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/>
                <a:t>Longer digital filters</a:t>
              </a:r>
            </a:p>
          </p:txBody>
        </p:sp>
      </p:grpSp>
      <p:grpSp>
        <p:nvGrpSpPr>
          <p:cNvPr id="45071" name="Group 15">
            <a:extLst>
              <a:ext uri="{FF2B5EF4-FFF2-40B4-BE49-F238E27FC236}">
                <a16:creationId xmlns:a16="http://schemas.microsoft.com/office/drawing/2014/main" id="{BF6E1B32-7DF1-5C6E-93BA-5A7B4CAB677E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5638800"/>
            <a:ext cx="2286000" cy="898525"/>
            <a:chOff x="720" y="3552"/>
            <a:chExt cx="1440" cy="566"/>
          </a:xfrm>
        </p:grpSpPr>
        <p:sp>
          <p:nvSpPr>
            <p:cNvPr id="45065" name="Line 9">
              <a:extLst>
                <a:ext uri="{FF2B5EF4-FFF2-40B4-BE49-F238E27FC236}">
                  <a16:creationId xmlns:a16="http://schemas.microsoft.com/office/drawing/2014/main" id="{06772CE1-84D6-F6B0-664E-3E6FE51E91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00" y="3552"/>
              <a:ext cx="96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68" name="Text Box 12">
              <a:extLst>
                <a:ext uri="{FF2B5EF4-FFF2-40B4-BE49-F238E27FC236}">
                  <a16:creationId xmlns:a16="http://schemas.microsoft.com/office/drawing/2014/main" id="{3289D7AF-369A-B2C6-ECED-1D99126856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3600"/>
              <a:ext cx="106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/>
                <a:t>Quicker adaptation</a:t>
              </a:r>
            </a:p>
          </p:txBody>
        </p:sp>
      </p:grpSp>
      <p:grpSp>
        <p:nvGrpSpPr>
          <p:cNvPr id="45070" name="Group 14">
            <a:extLst>
              <a:ext uri="{FF2B5EF4-FFF2-40B4-BE49-F238E27FC236}">
                <a16:creationId xmlns:a16="http://schemas.microsoft.com/office/drawing/2014/main" id="{61396CC3-431A-8EAB-5137-D4B27C041DEA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3505200"/>
            <a:ext cx="1371600" cy="1552575"/>
            <a:chOff x="48" y="2208"/>
            <a:chExt cx="864" cy="978"/>
          </a:xfrm>
        </p:grpSpPr>
        <p:sp>
          <p:nvSpPr>
            <p:cNvPr id="45066" name="Line 10">
              <a:extLst>
                <a:ext uri="{FF2B5EF4-FFF2-40B4-BE49-F238E27FC236}">
                  <a16:creationId xmlns:a16="http://schemas.microsoft.com/office/drawing/2014/main" id="{957A511D-1BBA-F7EB-E410-EDD29A7C3E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" y="2304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69" name="Text Box 13">
              <a:extLst>
                <a:ext uri="{FF2B5EF4-FFF2-40B4-BE49-F238E27FC236}">
                  <a16:creationId xmlns:a16="http://schemas.microsoft.com/office/drawing/2014/main" id="{CB750119-EAED-056A-C8E6-F30397BE3E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" y="2208"/>
              <a:ext cx="864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/>
                <a:t>Less frequent filter updates</a:t>
              </a:r>
            </a:p>
          </p:txBody>
        </p:sp>
      </p:grpSp>
      <p:sp>
        <p:nvSpPr>
          <p:cNvPr id="45073" name="Text Box 17">
            <a:extLst>
              <a:ext uri="{FF2B5EF4-FFF2-40B4-BE49-F238E27FC236}">
                <a16:creationId xmlns:a16="http://schemas.microsoft.com/office/drawing/2014/main" id="{ABD1FDE6-416D-2160-1C2A-1EFA7A076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9288" y="6461125"/>
            <a:ext cx="2144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000"/>
              <a:t>Note: f</a:t>
            </a:r>
            <a:r>
              <a:rPr lang="en-US" altLang="en-US" sz="2000" baseline="-25000"/>
              <a:t>s</a:t>
            </a:r>
            <a:r>
              <a:rPr lang="en-US" altLang="en-US" sz="2000"/>
              <a:t> = 20 kHz</a:t>
            </a:r>
            <a:endParaRPr lang="en-US" alt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F3D3476-38D6-63B6-FF45-D90B149515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NLMS Gain Margins for</a:t>
            </a:r>
            <a:br>
              <a:rPr lang="en-US" altLang="en-US"/>
            </a:br>
            <a:r>
              <a:rPr lang="en-US" altLang="en-US"/>
              <a:t>Hearing-Impaired Subjects</a:t>
            </a:r>
          </a:p>
        </p:txBody>
      </p:sp>
      <p:graphicFrame>
        <p:nvGraphicFramePr>
          <p:cNvPr id="14477" name="Group 141">
            <a:extLst>
              <a:ext uri="{FF2B5EF4-FFF2-40B4-BE49-F238E27FC236}">
                <a16:creationId xmlns:a16="http://schemas.microsoft.com/office/drawing/2014/main" id="{82A0F4CB-CDA8-3212-7E68-7E2571E13232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685800" y="2017713"/>
          <a:ext cx="7772400" cy="4572000"/>
        </p:xfrm>
        <a:graphic>
          <a:graphicData uri="http://schemas.openxmlformats.org/drawingml/2006/table">
            <a:tbl>
              <a:tblPr/>
              <a:tblGrid>
                <a:gridCol w="1554163">
                  <a:extLst>
                    <a:ext uri="{9D8B030D-6E8A-4147-A177-3AD203B41FA5}">
                      <a16:colId xmlns:a16="http://schemas.microsoft.com/office/drawing/2014/main" val="1940671428"/>
                    </a:ext>
                  </a:extLst>
                </a:gridCol>
                <a:gridCol w="1554162">
                  <a:extLst>
                    <a:ext uri="{9D8B030D-6E8A-4147-A177-3AD203B41FA5}">
                      <a16:colId xmlns:a16="http://schemas.microsoft.com/office/drawing/2014/main" val="4191565467"/>
                    </a:ext>
                  </a:extLst>
                </a:gridCol>
                <a:gridCol w="1555750">
                  <a:extLst>
                    <a:ext uri="{9D8B030D-6E8A-4147-A177-3AD203B41FA5}">
                      <a16:colId xmlns:a16="http://schemas.microsoft.com/office/drawing/2014/main" val="827134923"/>
                    </a:ext>
                  </a:extLst>
                </a:gridCol>
                <a:gridCol w="1554163">
                  <a:extLst>
                    <a:ext uri="{9D8B030D-6E8A-4147-A177-3AD203B41FA5}">
                      <a16:colId xmlns:a16="http://schemas.microsoft.com/office/drawing/2014/main" val="601553179"/>
                    </a:ext>
                  </a:extLst>
                </a:gridCol>
                <a:gridCol w="1554162">
                  <a:extLst>
                    <a:ext uri="{9D8B030D-6E8A-4147-A177-3AD203B41FA5}">
                      <a16:colId xmlns:a16="http://schemas.microsoft.com/office/drawing/2014/main" val="1636040358"/>
                    </a:ext>
                  </a:extLst>
                </a:gridCol>
              </a:tblGrid>
              <a:tr h="411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Subject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1.0 kHz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1.6 kHz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2.5 kHz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Mean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296631"/>
                  </a:ext>
                </a:extLst>
              </a:tr>
              <a:tr h="411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6.1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13.3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10.6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6196849"/>
                  </a:ext>
                </a:extLst>
              </a:tr>
              <a:tr h="412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13.3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11.1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828558"/>
                  </a:ext>
                </a:extLst>
              </a:tr>
              <a:tr h="411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16.8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7.1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2335036"/>
                  </a:ext>
                </a:extLst>
              </a:tr>
              <a:tr h="411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11.6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14.4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10.9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12.3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561422"/>
                  </a:ext>
                </a:extLst>
              </a:tr>
              <a:tr h="411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19.4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17.5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3686037"/>
                  </a:ext>
                </a:extLst>
              </a:tr>
              <a:tr h="411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12.9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8475378"/>
                  </a:ext>
                </a:extLst>
              </a:tr>
              <a:tr h="412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12.3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160533"/>
                  </a:ext>
                </a:extLst>
              </a:tr>
              <a:tr h="411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15.3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14.3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12.5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7811455"/>
                  </a:ext>
                </a:extLst>
              </a:tr>
              <a:tr h="411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Mean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13.7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12.8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099953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0" name="Rectangle 10">
            <a:extLst>
              <a:ext uri="{FF2B5EF4-FFF2-40B4-BE49-F238E27FC236}">
                <a16:creationId xmlns:a16="http://schemas.microsoft.com/office/drawing/2014/main" id="{48980590-1170-8331-8BDB-B1962ABDEA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Diversity for Feedback Canceller Fitting Experiment</a:t>
            </a:r>
          </a:p>
        </p:txBody>
      </p:sp>
      <p:sp>
        <p:nvSpPr>
          <p:cNvPr id="15371" name="Rectangle 11">
            <a:extLst>
              <a:ext uri="{FF2B5EF4-FFF2-40B4-BE49-F238E27FC236}">
                <a16:creationId xmlns:a16="http://schemas.microsoft.com/office/drawing/2014/main" id="{ADB2A86E-2075-35BF-B27E-DE4F1EC1A2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802688" cy="1981200"/>
          </a:xfrm>
        </p:spPr>
        <p:txBody>
          <a:bodyPr/>
          <a:lstStyle/>
          <a:p>
            <a:r>
              <a:rPr lang="en-US" altLang="en-US"/>
              <a:t>Ensemble performance is closer to simulated perfect rational observers than to random observers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6AC3958B-0096-5314-441C-C0DECB639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06775"/>
            <a:ext cx="4572000" cy="345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5" name="Picture 5">
            <a:extLst>
              <a:ext uri="{FF2B5EF4-FFF2-40B4-BE49-F238E27FC236}">
                <a16:creationId xmlns:a16="http://schemas.microsoft.com/office/drawing/2014/main" id="{D2910179-769E-8D72-8BD3-61A8498DE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6775"/>
            <a:ext cx="4572000" cy="345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6" name="Text Box 6">
            <a:extLst>
              <a:ext uri="{FF2B5EF4-FFF2-40B4-BE49-F238E27FC236}">
                <a16:creationId xmlns:a16="http://schemas.microsoft.com/office/drawing/2014/main" id="{5976EE63-49C0-79D3-8000-4C33FDA04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648200"/>
            <a:ext cx="3013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folHlink"/>
                </a:solidFill>
              </a:rPr>
              <a:t>2.5____________________</a:t>
            </a:r>
          </a:p>
        </p:txBody>
      </p:sp>
      <p:sp>
        <p:nvSpPr>
          <p:cNvPr id="15367" name="Text Box 7">
            <a:extLst>
              <a:ext uri="{FF2B5EF4-FFF2-40B4-BE49-F238E27FC236}">
                <a16:creationId xmlns:a16="http://schemas.microsoft.com/office/drawing/2014/main" id="{0D1156CE-DC41-F8AB-FA15-1C5F304A6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8" y="3867150"/>
            <a:ext cx="881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folHlink"/>
                </a:solidFill>
              </a:rPr>
              <a:t>3.3___</a:t>
            </a:r>
          </a:p>
        </p:txBody>
      </p:sp>
      <p:sp>
        <p:nvSpPr>
          <p:cNvPr id="15368" name="Text Box 8">
            <a:extLst>
              <a:ext uri="{FF2B5EF4-FFF2-40B4-BE49-F238E27FC236}">
                <a16:creationId xmlns:a16="http://schemas.microsoft.com/office/drawing/2014/main" id="{26420C52-D96F-3D7C-4F08-68D18264C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63" y="4937125"/>
            <a:ext cx="881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folHlink"/>
                </a:solidFill>
              </a:rPr>
              <a:t>2.4___</a:t>
            </a:r>
          </a:p>
        </p:txBody>
      </p:sp>
      <p:sp>
        <p:nvSpPr>
          <p:cNvPr id="15369" name="Text Box 9">
            <a:extLst>
              <a:ext uri="{FF2B5EF4-FFF2-40B4-BE49-F238E27FC236}">
                <a16:creationId xmlns:a16="http://schemas.microsoft.com/office/drawing/2014/main" id="{A761D2B5-D2E2-FA51-E1EC-59DEFCB09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" y="5972175"/>
            <a:ext cx="8810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folHlink"/>
                </a:solidFill>
              </a:rPr>
              <a:t>2.2___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>
            <a:extLst>
              <a:ext uri="{FF2B5EF4-FFF2-40B4-BE49-F238E27FC236}">
                <a16:creationId xmlns:a16="http://schemas.microsoft.com/office/drawing/2014/main" id="{AE567140-30C3-3AAF-5897-53D5914572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Feedback Canceller Fitting</a:t>
            </a:r>
            <a:br>
              <a:rPr lang="en-US" altLang="en-US"/>
            </a:br>
            <a:r>
              <a:rPr lang="en-US" altLang="en-US"/>
              <a:t>Follow-up: Reliability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2A2E98BE-FB5B-7183-78D8-D5B4DCB2CA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187575"/>
            <a:ext cx="8802688" cy="4151313"/>
          </a:xfrm>
        </p:spPr>
        <p:txBody>
          <a:bodyPr/>
          <a:lstStyle/>
          <a:p>
            <a:r>
              <a:rPr lang="en-US" altLang="en-US"/>
              <a:t>Each subject compared his or her favorite setting and 4 settings representative of the favorites across all subjects</a:t>
            </a:r>
          </a:p>
          <a:p>
            <a:r>
              <a:rPr lang="en-US" altLang="en-US"/>
              <a:t>Total of 20 comparisons</a:t>
            </a:r>
          </a:p>
          <a:p>
            <a:r>
              <a:rPr lang="en-US" altLang="en-US"/>
              <a:t>Subjects indicated preference</a:t>
            </a:r>
          </a:p>
          <a:p>
            <a:r>
              <a:rPr lang="en-US" altLang="en-US"/>
              <a:t>Subjects ranked similarity on a scale of 1 (“clearly different”) to 5 (“identical”)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96AA6255-A88E-2F37-C43A-D60B063B2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Feedback Canceller Fitting</a:t>
            </a:r>
            <a:br>
              <a:rPr lang="en-US" altLang="en-US"/>
            </a:br>
            <a:r>
              <a:rPr lang="en-US" altLang="en-US"/>
              <a:t>Follow-up: Reliability</a:t>
            </a:r>
          </a:p>
        </p:txBody>
      </p:sp>
      <p:pic>
        <p:nvPicPr>
          <p:cNvPr id="46084" name="Picture 4">
            <a:extLst>
              <a:ext uri="{FF2B5EF4-FFF2-40B4-BE49-F238E27FC236}">
                <a16:creationId xmlns:a16="http://schemas.microsoft.com/office/drawing/2014/main" id="{EBAC7151-23A2-4AEE-CC14-F6437D888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752725"/>
            <a:ext cx="5486400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83" name="Rectangle 3">
            <a:extLst>
              <a:ext uri="{FF2B5EF4-FFF2-40B4-BE49-F238E27FC236}">
                <a16:creationId xmlns:a16="http://schemas.microsoft.com/office/drawing/2014/main" id="{EF162977-1A66-A1C0-061B-EC6FEC6E8D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133600"/>
            <a:ext cx="4038600" cy="4495800"/>
          </a:xfrm>
        </p:spPr>
        <p:txBody>
          <a:bodyPr/>
          <a:lstStyle/>
          <a:p>
            <a:r>
              <a:rPr lang="en-US" altLang="en-US" sz="2800"/>
              <a:t>An “optimal” ranking of the alternatives was determined for each of the 16 subjects based on their responses</a:t>
            </a:r>
          </a:p>
        </p:txBody>
      </p:sp>
      <p:grpSp>
        <p:nvGrpSpPr>
          <p:cNvPr id="46091" name="Group 11">
            <a:extLst>
              <a:ext uri="{FF2B5EF4-FFF2-40B4-BE49-F238E27FC236}">
                <a16:creationId xmlns:a16="http://schemas.microsoft.com/office/drawing/2014/main" id="{59C275D5-8C68-6532-17D9-6CA796A04CF6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2095500"/>
            <a:ext cx="4572000" cy="1233488"/>
            <a:chOff x="2784" y="1320"/>
            <a:chExt cx="2880" cy="744"/>
          </a:xfrm>
        </p:grpSpPr>
        <p:sp>
          <p:nvSpPr>
            <p:cNvPr id="46085" name="Oval 5">
              <a:extLst>
                <a:ext uri="{FF2B5EF4-FFF2-40B4-BE49-F238E27FC236}">
                  <a16:creationId xmlns:a16="http://schemas.microsoft.com/office/drawing/2014/main" id="{2F7DAE5D-1AFB-EC25-774F-C88CB1D46B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728"/>
              <a:ext cx="816" cy="336"/>
            </a:xfrm>
            <a:prstGeom prst="ellipse">
              <a:avLst/>
            </a:prstGeom>
            <a:noFill/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9" name="AutoShape 9">
              <a:extLst>
                <a:ext uri="{FF2B5EF4-FFF2-40B4-BE49-F238E27FC236}">
                  <a16:creationId xmlns:a16="http://schemas.microsoft.com/office/drawing/2014/main" id="{45FCB975-9172-5CBB-4CCA-EEAC82C59F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5" y="1320"/>
              <a:ext cx="2059" cy="384"/>
            </a:xfrm>
            <a:prstGeom prst="borderCallout2">
              <a:avLst>
                <a:gd name="adj1" fmla="val 18750"/>
                <a:gd name="adj2" fmla="val -2333"/>
                <a:gd name="adj3" fmla="val 18750"/>
                <a:gd name="adj4" fmla="val -2333"/>
                <a:gd name="adj5" fmla="val 107815"/>
                <a:gd name="adj6" fmla="val -15394"/>
              </a:avLst>
            </a:prstGeom>
            <a:noFill/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lang="en-US" altLang="en-US" sz="1800"/>
                <a:t>5 subjects clearly preferred original selection</a:t>
              </a:r>
            </a:p>
          </p:txBody>
        </p:sp>
      </p:grpSp>
      <p:grpSp>
        <p:nvGrpSpPr>
          <p:cNvPr id="46092" name="Group 12">
            <a:extLst>
              <a:ext uri="{FF2B5EF4-FFF2-40B4-BE49-F238E27FC236}">
                <a16:creationId xmlns:a16="http://schemas.microsoft.com/office/drawing/2014/main" id="{E0145FE2-EF9C-E64A-9A0B-D2B21AADD00B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2940050"/>
            <a:ext cx="3505200" cy="1174750"/>
            <a:chOff x="3456" y="1852"/>
            <a:chExt cx="2208" cy="740"/>
          </a:xfrm>
        </p:grpSpPr>
        <p:sp>
          <p:nvSpPr>
            <p:cNvPr id="46086" name="Oval 6">
              <a:extLst>
                <a:ext uri="{FF2B5EF4-FFF2-40B4-BE49-F238E27FC236}">
                  <a16:creationId xmlns:a16="http://schemas.microsoft.com/office/drawing/2014/main" id="{03BEBD14-8420-F0A1-BD75-6254F804B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064"/>
              <a:ext cx="624" cy="480"/>
            </a:xfrm>
            <a:prstGeom prst="ellipse">
              <a:avLst/>
            </a:prstGeom>
            <a:noFill/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0" name="AutoShape 10">
              <a:extLst>
                <a:ext uri="{FF2B5EF4-FFF2-40B4-BE49-F238E27FC236}">
                  <a16:creationId xmlns:a16="http://schemas.microsoft.com/office/drawing/2014/main" id="{E70E06E8-B661-13D2-C82B-48AE2D814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5" y="1852"/>
              <a:ext cx="1539" cy="740"/>
            </a:xfrm>
            <a:prstGeom prst="borderCallout2">
              <a:avLst>
                <a:gd name="adj1" fmla="val 9731"/>
                <a:gd name="adj2" fmla="val -3120"/>
                <a:gd name="adj3" fmla="val 9731"/>
                <a:gd name="adj4" fmla="val -3120"/>
                <a:gd name="adj5" fmla="val 34593"/>
                <a:gd name="adj6" fmla="val -11111"/>
              </a:avLst>
            </a:prstGeom>
            <a:noFill/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lang="en-US" altLang="en-US" sz="1800"/>
                <a:t>3 subjects’ responses very consistent with preferring original selection</a:t>
              </a:r>
            </a:p>
          </p:txBody>
        </p:sp>
      </p:grpSp>
      <p:grpSp>
        <p:nvGrpSpPr>
          <p:cNvPr id="46098" name="Group 18">
            <a:extLst>
              <a:ext uri="{FF2B5EF4-FFF2-40B4-BE49-F238E27FC236}">
                <a16:creationId xmlns:a16="http://schemas.microsoft.com/office/drawing/2014/main" id="{10275E80-A145-210B-646F-40697B26C742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4953000"/>
            <a:ext cx="3124200" cy="1371600"/>
            <a:chOff x="3312" y="3120"/>
            <a:chExt cx="1968" cy="864"/>
          </a:xfrm>
        </p:grpSpPr>
        <p:sp>
          <p:nvSpPr>
            <p:cNvPr id="46093" name="Oval 13">
              <a:extLst>
                <a:ext uri="{FF2B5EF4-FFF2-40B4-BE49-F238E27FC236}">
                  <a16:creationId xmlns:a16="http://schemas.microsoft.com/office/drawing/2014/main" id="{29FD6E17-B1FD-2498-E1D4-B2A5432B0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3360"/>
              <a:ext cx="528" cy="624"/>
            </a:xfrm>
            <a:prstGeom prst="ellipse">
              <a:avLst/>
            </a:prstGeom>
            <a:noFill/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7" name="AutoShape 17">
              <a:extLst>
                <a:ext uri="{FF2B5EF4-FFF2-40B4-BE49-F238E27FC236}">
                  <a16:creationId xmlns:a16="http://schemas.microsoft.com/office/drawing/2014/main" id="{95A5E041-E65F-6DD6-99B4-5330E2B679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2" y="3120"/>
              <a:ext cx="781" cy="452"/>
            </a:xfrm>
            <a:prstGeom prst="borderCallout2">
              <a:avLst>
                <a:gd name="adj1" fmla="val 15931"/>
                <a:gd name="adj2" fmla="val 106148"/>
                <a:gd name="adj3" fmla="val 15931"/>
                <a:gd name="adj4" fmla="val 106148"/>
                <a:gd name="adj5" fmla="val 53319"/>
                <a:gd name="adj6" fmla="val 211009"/>
              </a:avLst>
            </a:prstGeom>
            <a:solidFill>
              <a:schemeClr val="bg1"/>
            </a:solidFill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lang="en-US" altLang="en-US" sz="1800"/>
                <a:t>Change in objective?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Rectangle 8">
            <a:extLst>
              <a:ext uri="{FF2B5EF4-FFF2-40B4-BE49-F238E27FC236}">
                <a16:creationId xmlns:a16="http://schemas.microsoft.com/office/drawing/2014/main" id="{C17868D6-436F-CC93-0AC8-73C104BFC2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Multiband Expansion Fitting</a:t>
            </a:r>
          </a:p>
        </p:txBody>
      </p:sp>
      <p:sp>
        <p:nvSpPr>
          <p:cNvPr id="19465" name="Rectangle 9">
            <a:extLst>
              <a:ext uri="{FF2B5EF4-FFF2-40B4-BE49-F238E27FC236}">
                <a16:creationId xmlns:a16="http://schemas.microsoft.com/office/drawing/2014/main" id="{38C748EE-01E5-F05A-A87C-ED4AE549E8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Goals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Test the method at higher dimensionality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Test with an idiosyncratic component</a:t>
            </a:r>
          </a:p>
          <a:p>
            <a:pPr>
              <a:lnSpc>
                <a:spcPct val="90000"/>
              </a:lnSpc>
            </a:pPr>
            <a:r>
              <a:rPr lang="en-US" altLang="en-US"/>
              <a:t>We experimented with slow acting expansion, on which much less prior work has been done and which seems to primarily affect subjective quality.</a:t>
            </a:r>
          </a:p>
          <a:p>
            <a:pPr>
              <a:lnSpc>
                <a:spcPct val="90000"/>
              </a:lnSpc>
            </a:pPr>
            <a:r>
              <a:rPr lang="en-US" altLang="en-US"/>
              <a:t>8 hearing-impaired and 8 normal hearing subjects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>
            <a:extLst>
              <a:ext uri="{FF2B5EF4-FFF2-40B4-BE49-F238E27FC236}">
                <a16:creationId xmlns:a16="http://schemas.microsoft.com/office/drawing/2014/main" id="{53A4A287-555A-4FC7-E441-F725A63082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Acknowledgments</a:t>
            </a:r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84514211-26E1-FB9D-490B-94392D6B9F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Advanced Research group at Starkey, especially</a:t>
            </a:r>
          </a:p>
          <a:p>
            <a:pPr lvl="1"/>
            <a:r>
              <a:rPr lang="en-US" altLang="en-US"/>
              <a:t>Ms. Melanie Gregan</a:t>
            </a:r>
          </a:p>
          <a:p>
            <a:pPr lvl="1"/>
            <a:r>
              <a:rPr lang="en-US" altLang="en-US"/>
              <a:t>Mr. Stephen MacLennan</a:t>
            </a:r>
          </a:p>
          <a:p>
            <a:pPr lvl="1"/>
            <a:r>
              <a:rPr lang="en-US" altLang="en-US"/>
              <a:t>Dr. Jon Kindred</a:t>
            </a:r>
          </a:p>
          <a:p>
            <a:pPr lvl="1"/>
            <a:r>
              <a:rPr lang="en-US" altLang="en-US"/>
              <a:t>Mr. Steven Lund</a:t>
            </a:r>
          </a:p>
          <a:p>
            <a:r>
              <a:rPr lang="en-US" altLang="en-US"/>
              <a:t>…and many others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0" name="Rectangle 10">
            <a:extLst>
              <a:ext uri="{FF2B5EF4-FFF2-40B4-BE49-F238E27FC236}">
                <a16:creationId xmlns:a16="http://schemas.microsoft.com/office/drawing/2014/main" id="{00C1EF42-B1A7-2850-2171-5F73DF37F4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Multiband Expansion Fitting:</a:t>
            </a:r>
            <a:br>
              <a:rPr lang="en-US" altLang="en-US"/>
            </a:br>
            <a:r>
              <a:rPr lang="en-US" altLang="en-US"/>
              <a:t>6 Parameters Varied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id="{3C828435-AB98-C461-C13B-3C1692786D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514600"/>
            <a:ext cx="8802688" cy="3617913"/>
          </a:xfrm>
        </p:spPr>
        <p:txBody>
          <a:bodyPr/>
          <a:lstStyle/>
          <a:p>
            <a:r>
              <a:rPr lang="en-US" altLang="en-US"/>
              <a:t>Expansion ratios in 3 bands</a:t>
            </a:r>
          </a:p>
          <a:p>
            <a:r>
              <a:rPr lang="en-US" altLang="en-US"/>
              <a:t>Signal level estimation time constant</a:t>
            </a:r>
          </a:p>
          <a:p>
            <a:r>
              <a:rPr lang="en-US" altLang="en-US"/>
              <a:t>2 parameters controlling expansion thresholds in 3 bands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4" name="Rectangle 10">
            <a:extLst>
              <a:ext uri="{FF2B5EF4-FFF2-40B4-BE49-F238E27FC236}">
                <a16:creationId xmlns:a16="http://schemas.microsoft.com/office/drawing/2014/main" id="{72342A95-9AB3-7FF8-F851-DC37D81E3C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Diversity for Multiband Expansion Fitting Experiment</a:t>
            </a:r>
          </a:p>
        </p:txBody>
      </p:sp>
      <p:sp>
        <p:nvSpPr>
          <p:cNvPr id="21515" name="Rectangle 11">
            <a:extLst>
              <a:ext uri="{FF2B5EF4-FFF2-40B4-BE49-F238E27FC236}">
                <a16:creationId xmlns:a16="http://schemas.microsoft.com/office/drawing/2014/main" id="{8840E3C0-34D1-3BDC-14D0-8894F2614E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802688" cy="1752600"/>
          </a:xfrm>
        </p:spPr>
        <p:txBody>
          <a:bodyPr/>
          <a:lstStyle/>
          <a:p>
            <a:r>
              <a:rPr lang="en-US" altLang="en-US"/>
              <a:t>Ensemble performance is between simulated perfect rational observers and random observers.</a:t>
            </a:r>
          </a:p>
        </p:txBody>
      </p:sp>
      <p:pic>
        <p:nvPicPr>
          <p:cNvPr id="21508" name="Picture 4">
            <a:extLst>
              <a:ext uri="{FF2B5EF4-FFF2-40B4-BE49-F238E27FC236}">
                <a16:creationId xmlns:a16="http://schemas.microsoft.com/office/drawing/2014/main" id="{969FB5A4-809D-3807-D527-3E314F52B6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6775"/>
            <a:ext cx="4572000" cy="345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>
            <a:extLst>
              <a:ext uri="{FF2B5EF4-FFF2-40B4-BE49-F238E27FC236}">
                <a16:creationId xmlns:a16="http://schemas.microsoft.com/office/drawing/2014/main" id="{EBEB2299-86C5-F6FA-072D-05CA055E0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06775"/>
            <a:ext cx="4572000" cy="345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10" name="Text Box 6">
            <a:extLst>
              <a:ext uri="{FF2B5EF4-FFF2-40B4-BE49-F238E27FC236}">
                <a16:creationId xmlns:a16="http://schemas.microsoft.com/office/drawing/2014/main" id="{4A088213-CB96-ECD0-A093-637DC2D84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338638"/>
            <a:ext cx="3025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folHlink"/>
                </a:solidFill>
              </a:rPr>
              <a:t>7-8____________________</a:t>
            </a:r>
          </a:p>
        </p:txBody>
      </p:sp>
      <p:sp>
        <p:nvSpPr>
          <p:cNvPr id="21511" name="Text Box 7">
            <a:extLst>
              <a:ext uri="{FF2B5EF4-FFF2-40B4-BE49-F238E27FC236}">
                <a16:creationId xmlns:a16="http://schemas.microsoft.com/office/drawing/2014/main" id="{EFD07695-9B5A-D9FF-7894-CB86C18C1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36845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folHlink"/>
                </a:solidFill>
              </a:rPr>
              <a:t>9___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992485AA-E4FC-7896-B232-087D45754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63" y="48895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folHlink"/>
                </a:solidFill>
              </a:rPr>
              <a:t>5___</a:t>
            </a:r>
          </a:p>
        </p:txBody>
      </p:sp>
      <p:sp>
        <p:nvSpPr>
          <p:cNvPr id="21513" name="Text Box 9">
            <a:extLst>
              <a:ext uri="{FF2B5EF4-FFF2-40B4-BE49-F238E27FC236}">
                <a16:creationId xmlns:a16="http://schemas.microsoft.com/office/drawing/2014/main" id="{5FBC23A6-766A-F600-7AF6-6F0D07F34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" y="590867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folHlink"/>
                </a:solidFill>
              </a:rPr>
              <a:t>5___</a:t>
            </a:r>
          </a:p>
        </p:txBody>
      </p:sp>
      <p:sp>
        <p:nvSpPr>
          <p:cNvPr id="21516" name="Text Box 12">
            <a:extLst>
              <a:ext uri="{FF2B5EF4-FFF2-40B4-BE49-F238E27FC236}">
                <a16:creationId xmlns:a16="http://schemas.microsoft.com/office/drawing/2014/main" id="{FD2F5741-3765-7376-8CA7-D0E8281EA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8" y="4203700"/>
            <a:ext cx="269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chemeClr val="folHlink"/>
                </a:solidFill>
              </a:rPr>
              <a:t>____________________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14" name="Rectangle 62">
            <a:extLst>
              <a:ext uri="{FF2B5EF4-FFF2-40B4-BE49-F238E27FC236}">
                <a16:creationId xmlns:a16="http://schemas.microsoft.com/office/drawing/2014/main" id="{3519A2C9-585E-CA48-A86B-A180688757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Repeatability for Multiband Expansion Fitting Experiment</a:t>
            </a:r>
          </a:p>
        </p:txBody>
      </p:sp>
      <p:sp>
        <p:nvSpPr>
          <p:cNvPr id="23615" name="Rectangle 63">
            <a:extLst>
              <a:ext uri="{FF2B5EF4-FFF2-40B4-BE49-F238E27FC236}">
                <a16:creationId xmlns:a16="http://schemas.microsoft.com/office/drawing/2014/main" id="{89A682CB-55BF-A4F8-C435-F453B48277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802688" cy="1371600"/>
          </a:xfrm>
        </p:spPr>
        <p:txBody>
          <a:bodyPr/>
          <a:lstStyle/>
          <a:p>
            <a:r>
              <a:rPr lang="en-US" altLang="en-US" sz="2400"/>
              <a:t>Four HI subjects reran the experiment from different initial populations. Each subject’s favorite solutions from both runs were compared.</a:t>
            </a:r>
          </a:p>
        </p:txBody>
      </p:sp>
      <p:graphicFrame>
        <p:nvGraphicFramePr>
          <p:cNvPr id="23630" name="Group 78">
            <a:extLst>
              <a:ext uri="{FF2B5EF4-FFF2-40B4-BE49-F238E27FC236}">
                <a16:creationId xmlns:a16="http://schemas.microsoft.com/office/drawing/2014/main" id="{3836D8B4-D365-F81D-8CE4-C093F021CAD3}"/>
              </a:ext>
            </a:extLst>
          </p:cNvPr>
          <p:cNvGraphicFramePr>
            <a:graphicFrameLocks noGrp="1"/>
          </p:cNvGraphicFramePr>
          <p:nvPr/>
        </p:nvGraphicFramePr>
        <p:xfrm>
          <a:off x="6172200" y="2819400"/>
          <a:ext cx="2743200" cy="2581910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33453687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83989699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823559592"/>
                    </a:ext>
                  </a:extLst>
                </a:gridCol>
              </a:tblGrid>
              <a:tr h="387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Param.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Dev.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190522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time const.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0.8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3143301"/>
                  </a:ext>
                </a:extLst>
              </a:tr>
              <a:tr h="404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mid-band XR</a:t>
                      </a:r>
                      <a:endParaRPr kumimoji="0" lang="en-US" altLang="en-US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0.8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339157"/>
                  </a:ext>
                </a:extLst>
              </a:tr>
              <a:tr h="403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Exp. thresh.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516887"/>
                  </a:ext>
                </a:extLst>
              </a:tr>
            </a:tbl>
          </a:graphicData>
        </a:graphic>
      </p:graphicFrame>
      <p:sp>
        <p:nvSpPr>
          <p:cNvPr id="23613" name="Text Box 61">
            <a:extLst>
              <a:ext uri="{FF2B5EF4-FFF2-40B4-BE49-F238E27FC236}">
                <a16:creationId xmlns:a16="http://schemas.microsoft.com/office/drawing/2014/main" id="{9C1FBCCC-44E2-EFC3-A941-A3A6CE2F6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048000"/>
            <a:ext cx="6019800" cy="353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>
                <a:latin typeface="Tahoma" panose="020B0604030504040204" pitchFamily="34" charset="0"/>
              </a:rPr>
              <a:t>For each parameter, we computed a statistic measuring the difference between the solution for run 1 and run 2.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>
                <a:latin typeface="Tahoma" panose="020B0604030504040204" pitchFamily="34" charset="0"/>
              </a:rPr>
              <a:t>Even though many runs were short, 2 parameters were controlled with 80% confidence.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5" grpId="0" build="p" autoUpdateAnimBg="0"/>
      <p:bldP spid="23613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>
            <a:extLst>
              <a:ext uri="{FF2B5EF4-FFF2-40B4-BE49-F238E27FC236}">
                <a16:creationId xmlns:a16="http://schemas.microsoft.com/office/drawing/2014/main" id="{5C04DA10-19D1-D616-0DA3-2952FCECFD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 and Conclusions</a:t>
            </a: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A73205EE-ECA9-F456-8B29-424E8853C7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First experiment – feedback cancellation</a:t>
            </a:r>
          </a:p>
          <a:p>
            <a:pPr lvl="1"/>
            <a:r>
              <a:rPr lang="en-US" altLang="en-US" sz="2400"/>
              <a:t>Most users found reliable settings</a:t>
            </a:r>
          </a:p>
          <a:p>
            <a:pPr lvl="1"/>
            <a:r>
              <a:rPr lang="en-US" altLang="en-US" sz="2400"/>
              <a:t>Preferred settings varied greatly between users, but all provided roughly equivalent gain margin</a:t>
            </a:r>
          </a:p>
          <a:p>
            <a:pPr lvl="1"/>
            <a:r>
              <a:rPr lang="en-US" altLang="en-US" sz="2400"/>
              <a:t>Non-random performance</a:t>
            </a:r>
          </a:p>
          <a:p>
            <a:r>
              <a:rPr lang="en-US" altLang="en-US" sz="2800"/>
              <a:t>Second experiment – multiband expansion</a:t>
            </a:r>
          </a:p>
          <a:p>
            <a:pPr lvl="1"/>
            <a:r>
              <a:rPr lang="en-US" altLang="en-US" sz="2400"/>
              <a:t>Users found repeatable settings for 2-3 parameters</a:t>
            </a:r>
          </a:p>
          <a:p>
            <a:pPr lvl="1"/>
            <a:r>
              <a:rPr lang="en-US" altLang="en-US" sz="2400"/>
              <a:t>Results not as strong as in first experiment due to increase in complexity and parameter space oversampling (JNDs larger than estimated)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>
            <a:extLst>
              <a:ext uri="{FF2B5EF4-FFF2-40B4-BE49-F238E27FC236}">
                <a16:creationId xmlns:a16="http://schemas.microsoft.com/office/drawing/2014/main" id="{66283767-A969-86EC-3C76-84079860C1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Future Directions</a:t>
            </a:r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E645FC2C-FAB8-0E5E-16A4-D926086ABD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Future work suggested by experimental results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Choosing optimal mutation rate (fixed or adaptive)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On-line adaptation of coarseness of parameter tilings in response to observed discrimination ability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Enhancing inferencing method to use some redundancy might improve performance for highly error-prone subjects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Focus has been on in-field optimization, but the method could also be used: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Clinically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Or, for complete self-fitting of hearing aids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id="{08557A9C-0D9B-A597-29EE-30CA771163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Motivation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AB3A927-62A4-18F8-E4B6-DE172F8197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Increasing hearing aid processing power</a:t>
            </a:r>
            <a:br>
              <a:rPr lang="en-US" altLang="en-US"/>
            </a:br>
            <a:r>
              <a:rPr lang="en-US" altLang="en-US">
                <a:sym typeface="Wingdings" panose="05000000000000000000" pitchFamily="2" charset="2"/>
              </a:rPr>
              <a:t>enables </a:t>
            </a:r>
            <a:r>
              <a:rPr lang="en-US" altLang="en-US"/>
              <a:t>sophisticated signal processing with many (interacting) parameters.</a:t>
            </a:r>
          </a:p>
          <a:p>
            <a:pPr lvl="1"/>
            <a:r>
              <a:rPr lang="en-US" altLang="en-US"/>
              <a:t>Even after initial prescriptive fitting, parameters must be further optimized subjectively.</a:t>
            </a:r>
          </a:p>
          <a:p>
            <a:pPr lvl="1"/>
            <a:r>
              <a:rPr lang="en-US" altLang="en-US"/>
              <a:t>Simultaneous adjustment of several parameters yields too many settings to be tested.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>
            <a:extLst>
              <a:ext uri="{FF2B5EF4-FFF2-40B4-BE49-F238E27FC236}">
                <a16:creationId xmlns:a16="http://schemas.microsoft.com/office/drawing/2014/main" id="{EBDFDB7A-6BC0-7563-2B83-64718F57BC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Motivation</a:t>
            </a:r>
          </a:p>
        </p:txBody>
      </p:sp>
      <p:sp>
        <p:nvSpPr>
          <p:cNvPr id="34819" name="Rectangle 1027">
            <a:extLst>
              <a:ext uri="{FF2B5EF4-FFF2-40B4-BE49-F238E27FC236}">
                <a16:creationId xmlns:a16="http://schemas.microsoft.com/office/drawing/2014/main" id="{A1AED6C8-7EC5-8121-5C1E-B20E4130B9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genetic algorithm (GA) is a promising solution.</a:t>
            </a:r>
          </a:p>
          <a:p>
            <a:pPr lvl="1"/>
            <a:r>
              <a:rPr lang="en-US" altLang="en-US"/>
              <a:t>Allows automated, in-field…</a:t>
            </a:r>
          </a:p>
          <a:p>
            <a:pPr lvl="2"/>
            <a:r>
              <a:rPr lang="en-US" altLang="en-US"/>
              <a:t>fine tuning of prescriptive parameters and</a:t>
            </a:r>
          </a:p>
          <a:p>
            <a:pPr lvl="2"/>
            <a:r>
              <a:rPr lang="en-US" altLang="en-US"/>
              <a:t>search for good subjective parameter settings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>
            <a:extLst>
              <a:ext uri="{FF2B5EF4-FFF2-40B4-BE49-F238E27FC236}">
                <a16:creationId xmlns:a16="http://schemas.microsoft.com/office/drawing/2014/main" id="{8279EA63-C6D6-15E9-6531-8AAAABCEF0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Background: Genetic Algorithms</a:t>
            </a:r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664D3958-35B9-3E13-2530-76768D1F0B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GAs borrow biological concepts such as</a:t>
            </a:r>
            <a:br>
              <a:rPr lang="en-US" altLang="en-US" sz="2800"/>
            </a:br>
            <a:r>
              <a:rPr lang="en-US" altLang="en-US" sz="2800"/>
              <a:t>natural selection, mutation, and crossover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Parallel search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Refines a “population” of solutions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Stochastic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Solutions chosen randomly for refinement, with higher quality solutions more likely to be chosen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Refinement method chosen randomly:</a:t>
            </a:r>
            <a:br>
              <a:rPr lang="en-US" altLang="en-US" sz="2400"/>
            </a:br>
            <a:r>
              <a:rPr lang="en-US" altLang="en-US" sz="2400"/>
              <a:t>global and local search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Can work well on multimodal and discontinuous surfaces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26">
            <a:extLst>
              <a:ext uri="{FF2B5EF4-FFF2-40B4-BE49-F238E27FC236}">
                <a16:creationId xmlns:a16="http://schemas.microsoft.com/office/drawing/2014/main" id="{118B5770-848A-3E82-D1F1-87F296E651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Crossover and Mutation</a:t>
            </a:r>
          </a:p>
        </p:txBody>
      </p:sp>
      <p:grpSp>
        <p:nvGrpSpPr>
          <p:cNvPr id="35859" name="Group 1043">
            <a:extLst>
              <a:ext uri="{FF2B5EF4-FFF2-40B4-BE49-F238E27FC236}">
                <a16:creationId xmlns:a16="http://schemas.microsoft.com/office/drawing/2014/main" id="{761A2398-68B7-4A54-2017-98A607109F33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676400"/>
            <a:ext cx="2971800" cy="1550988"/>
            <a:chOff x="624" y="1056"/>
            <a:chExt cx="1872" cy="977"/>
          </a:xfrm>
        </p:grpSpPr>
        <p:graphicFrame>
          <p:nvGraphicFramePr>
            <p:cNvPr id="35844" name="Object 1028">
              <a:extLst>
                <a:ext uri="{FF2B5EF4-FFF2-40B4-BE49-F238E27FC236}">
                  <a16:creationId xmlns:a16="http://schemas.microsoft.com/office/drawing/2014/main" id="{68B65A46-FDED-86B6-53E7-6A53AA53914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1287"/>
            <a:ext cx="890" cy="7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VISIO" r:id="rId2" imgW="1412280" imgH="1183680" progId="Visio.Drawing.4">
                    <p:embed/>
                  </p:oleObj>
                </mc:Choice>
                <mc:Fallback>
                  <p:oleObj name="VISIO" r:id="rId2" imgW="1412280" imgH="1183680" progId="Visio.Drawing.4">
                    <p:embed/>
                    <p:pic>
                      <p:nvPicPr>
                        <p:cNvPr id="0" name="Object 10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1287"/>
                          <a:ext cx="890" cy="7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847" name="Text Box 1031">
              <a:extLst>
                <a:ext uri="{FF2B5EF4-FFF2-40B4-BE49-F238E27FC236}">
                  <a16:creationId xmlns:a16="http://schemas.microsoft.com/office/drawing/2014/main" id="{BB4970AA-5711-6D88-B1A5-CE0549EEAE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056"/>
              <a:ext cx="10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800"/>
                <a:t>3 parameters</a:t>
              </a:r>
            </a:p>
          </p:txBody>
        </p:sp>
        <p:sp>
          <p:nvSpPr>
            <p:cNvPr id="35848" name="Text Box 1032">
              <a:extLst>
                <a:ext uri="{FF2B5EF4-FFF2-40B4-BE49-F238E27FC236}">
                  <a16:creationId xmlns:a16="http://schemas.microsoft.com/office/drawing/2014/main" id="{0A69C7D6-4D61-D5A3-F8BF-C5AC4835F0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383"/>
              <a:ext cx="912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1800"/>
                <a:t>2 genes or hearing aid memories</a:t>
              </a:r>
            </a:p>
          </p:txBody>
        </p:sp>
      </p:grpSp>
      <p:grpSp>
        <p:nvGrpSpPr>
          <p:cNvPr id="35861" name="Group 1045">
            <a:extLst>
              <a:ext uri="{FF2B5EF4-FFF2-40B4-BE49-F238E27FC236}">
                <a16:creationId xmlns:a16="http://schemas.microsoft.com/office/drawing/2014/main" id="{D162DF74-6652-0EE9-CDDE-E9755BF3C10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5257800"/>
            <a:ext cx="2819400" cy="1184275"/>
            <a:chOff x="720" y="3312"/>
            <a:chExt cx="1776" cy="746"/>
          </a:xfrm>
        </p:grpSpPr>
        <p:graphicFrame>
          <p:nvGraphicFramePr>
            <p:cNvPr id="35846" name="Object 1030">
              <a:extLst>
                <a:ext uri="{FF2B5EF4-FFF2-40B4-BE49-F238E27FC236}">
                  <a16:creationId xmlns:a16="http://schemas.microsoft.com/office/drawing/2014/main" id="{4D97724D-5D6F-A970-51F2-5124D60C58C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3312"/>
            <a:ext cx="890" cy="7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VISIO" r:id="rId4" imgW="1412280" imgH="1183680" progId="Visio.Drawing.4">
                    <p:embed/>
                  </p:oleObj>
                </mc:Choice>
                <mc:Fallback>
                  <p:oleObj name="VISIO" r:id="rId4" imgW="1412280" imgH="1183680" progId="Visio.Drawing.4">
                    <p:embed/>
                    <p:pic>
                      <p:nvPicPr>
                        <p:cNvPr id="0" name="Object 10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3312"/>
                          <a:ext cx="890" cy="7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850" name="Text Box 1034">
              <a:extLst>
                <a:ext uri="{FF2B5EF4-FFF2-40B4-BE49-F238E27FC236}">
                  <a16:creationId xmlns:a16="http://schemas.microsoft.com/office/drawing/2014/main" id="{4BABF145-50E3-8536-9FC3-BFDF69DA21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3321"/>
              <a:ext cx="8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1800"/>
                <a:t>New genes</a:t>
              </a:r>
            </a:p>
          </p:txBody>
        </p:sp>
      </p:grpSp>
      <p:grpSp>
        <p:nvGrpSpPr>
          <p:cNvPr id="35860" name="Group 1044">
            <a:extLst>
              <a:ext uri="{FF2B5EF4-FFF2-40B4-BE49-F238E27FC236}">
                <a16:creationId xmlns:a16="http://schemas.microsoft.com/office/drawing/2014/main" id="{138563CD-D61A-940B-C63E-2D7110E91825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352800"/>
            <a:ext cx="3962400" cy="1565275"/>
            <a:chOff x="720" y="2112"/>
            <a:chExt cx="2496" cy="986"/>
          </a:xfrm>
        </p:grpSpPr>
        <p:graphicFrame>
          <p:nvGraphicFramePr>
            <p:cNvPr id="35845" name="Object 1029">
              <a:extLst>
                <a:ext uri="{FF2B5EF4-FFF2-40B4-BE49-F238E27FC236}">
                  <a16:creationId xmlns:a16="http://schemas.microsoft.com/office/drawing/2014/main" id="{9B89371C-4135-60C7-E329-B1E1895814F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2352"/>
            <a:ext cx="1178" cy="7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VISIO" r:id="rId6" imgW="1869480" imgH="1183680" progId="Visio.Drawing.4">
                    <p:embed/>
                  </p:oleObj>
                </mc:Choice>
                <mc:Fallback>
                  <p:oleObj name="VISIO" r:id="rId6" imgW="1869480" imgH="1183680" progId="Visio.Drawing.4">
                    <p:embed/>
                    <p:pic>
                      <p:nvPicPr>
                        <p:cNvPr id="0" name="Object 10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352"/>
                          <a:ext cx="1178" cy="7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849" name="Text Box 1033">
              <a:extLst>
                <a:ext uri="{FF2B5EF4-FFF2-40B4-BE49-F238E27FC236}">
                  <a16:creationId xmlns:a16="http://schemas.microsoft.com/office/drawing/2014/main" id="{76DF31B9-911F-391F-BA50-E5E8D1C3A6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2112"/>
              <a:ext cx="15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1800"/>
                <a:t>Randomly chosen</a:t>
              </a:r>
            </a:p>
            <a:p>
              <a:r>
                <a:rPr lang="en-US" altLang="en-US" sz="1800"/>
                <a:t>      crossover point</a:t>
              </a:r>
            </a:p>
          </p:txBody>
        </p:sp>
        <p:sp>
          <p:nvSpPr>
            <p:cNvPr id="35851" name="Line 1035">
              <a:extLst>
                <a:ext uri="{FF2B5EF4-FFF2-40B4-BE49-F238E27FC236}">
                  <a16:creationId xmlns:a16="http://schemas.microsoft.com/office/drawing/2014/main" id="{0E8DD35D-9DE9-A06E-CDEB-98FB51DBD4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0" y="2208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5862" name="Group 1046">
            <a:extLst>
              <a:ext uri="{FF2B5EF4-FFF2-40B4-BE49-F238E27FC236}">
                <a16:creationId xmlns:a16="http://schemas.microsoft.com/office/drawing/2014/main" id="{932AC801-6E5B-C344-A21F-41996F73047B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1981200"/>
            <a:ext cx="3200400" cy="498475"/>
            <a:chOff x="3264" y="1248"/>
            <a:chExt cx="2016" cy="314"/>
          </a:xfrm>
        </p:grpSpPr>
        <p:graphicFrame>
          <p:nvGraphicFramePr>
            <p:cNvPr id="35852" name="Object 1036">
              <a:extLst>
                <a:ext uri="{FF2B5EF4-FFF2-40B4-BE49-F238E27FC236}">
                  <a16:creationId xmlns:a16="http://schemas.microsoft.com/office/drawing/2014/main" id="{BA2BCACF-A7E9-D309-24F4-9021BA69A72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64" y="1248"/>
            <a:ext cx="890" cy="3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VISIO" r:id="rId8" imgW="1412280" imgH="497880" progId="Visio.Drawing.4">
                    <p:embed/>
                  </p:oleObj>
                </mc:Choice>
                <mc:Fallback>
                  <p:oleObj name="VISIO" r:id="rId8" imgW="1412280" imgH="497880" progId="Visio.Drawing.4">
                    <p:embed/>
                    <p:pic>
                      <p:nvPicPr>
                        <p:cNvPr id="0" name="Object 10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1248"/>
                          <a:ext cx="890" cy="3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856" name="Text Box 1040">
              <a:extLst>
                <a:ext uri="{FF2B5EF4-FFF2-40B4-BE49-F238E27FC236}">
                  <a16:creationId xmlns:a16="http://schemas.microsoft.com/office/drawing/2014/main" id="{BF325B58-A6FC-E2CF-6C28-73FB8F865A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1296"/>
              <a:ext cx="11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1800"/>
                <a:t>Original gene</a:t>
              </a:r>
            </a:p>
          </p:txBody>
        </p:sp>
      </p:grpSp>
      <p:grpSp>
        <p:nvGrpSpPr>
          <p:cNvPr id="35863" name="Group 1047">
            <a:extLst>
              <a:ext uri="{FF2B5EF4-FFF2-40B4-BE49-F238E27FC236}">
                <a16:creationId xmlns:a16="http://schemas.microsoft.com/office/drawing/2014/main" id="{74B10028-3F2E-4C81-F5AE-DBAFC62F9482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3733800"/>
            <a:ext cx="3505200" cy="498475"/>
            <a:chOff x="3264" y="2352"/>
            <a:chExt cx="2208" cy="314"/>
          </a:xfrm>
        </p:grpSpPr>
        <p:graphicFrame>
          <p:nvGraphicFramePr>
            <p:cNvPr id="35853" name="Object 1037">
              <a:extLst>
                <a:ext uri="{FF2B5EF4-FFF2-40B4-BE49-F238E27FC236}">
                  <a16:creationId xmlns:a16="http://schemas.microsoft.com/office/drawing/2014/main" id="{39DBAB47-5C3C-75D5-A21F-178D28C3DF2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64" y="2352"/>
            <a:ext cx="890" cy="3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VISIO" r:id="rId10" imgW="1412280" imgH="497880" progId="Visio.Drawing.4">
                    <p:embed/>
                  </p:oleObj>
                </mc:Choice>
                <mc:Fallback>
                  <p:oleObj name="VISIO" r:id="rId10" imgW="1412280" imgH="497880" progId="Visio.Drawing.4">
                    <p:embed/>
                    <p:pic>
                      <p:nvPicPr>
                        <p:cNvPr id="0" name="Object 10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2352"/>
                          <a:ext cx="890" cy="3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857" name="Text Box 1041">
              <a:extLst>
                <a:ext uri="{FF2B5EF4-FFF2-40B4-BE49-F238E27FC236}">
                  <a16:creationId xmlns:a16="http://schemas.microsoft.com/office/drawing/2014/main" id="{E2D04E38-53B8-AA62-18EB-DAF6BC35AD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400"/>
              <a:ext cx="12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1800"/>
                <a:t>Random mutation</a:t>
              </a:r>
            </a:p>
          </p:txBody>
        </p:sp>
      </p:grpSp>
      <p:grpSp>
        <p:nvGrpSpPr>
          <p:cNvPr id="35864" name="Group 1048">
            <a:extLst>
              <a:ext uri="{FF2B5EF4-FFF2-40B4-BE49-F238E27FC236}">
                <a16:creationId xmlns:a16="http://schemas.microsoft.com/office/drawing/2014/main" id="{ADEF96AC-A31B-55B2-C562-4E3994EE785B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5181600"/>
            <a:ext cx="2971800" cy="498475"/>
            <a:chOff x="3264" y="3264"/>
            <a:chExt cx="1872" cy="314"/>
          </a:xfrm>
        </p:grpSpPr>
        <p:graphicFrame>
          <p:nvGraphicFramePr>
            <p:cNvPr id="35854" name="Object 1038">
              <a:extLst>
                <a:ext uri="{FF2B5EF4-FFF2-40B4-BE49-F238E27FC236}">
                  <a16:creationId xmlns:a16="http://schemas.microsoft.com/office/drawing/2014/main" id="{D7786878-F44E-FC28-684A-92FFEC713F1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64" y="3264"/>
            <a:ext cx="890" cy="3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VISIO" r:id="rId12" imgW="1412280" imgH="497880" progId="Visio.Drawing.4">
                    <p:embed/>
                  </p:oleObj>
                </mc:Choice>
                <mc:Fallback>
                  <p:oleObj name="VISIO" r:id="rId12" imgW="1412280" imgH="497880" progId="Visio.Drawing.4">
                    <p:embed/>
                    <p:pic>
                      <p:nvPicPr>
                        <p:cNvPr id="0" name="Object 10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3264"/>
                          <a:ext cx="890" cy="3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858" name="Text Box 1042">
              <a:extLst>
                <a:ext uri="{FF2B5EF4-FFF2-40B4-BE49-F238E27FC236}">
                  <a16:creationId xmlns:a16="http://schemas.microsoft.com/office/drawing/2014/main" id="{60F706AB-AF1A-95DB-5891-BB5AE66ECB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312"/>
              <a:ext cx="9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1800"/>
                <a:t>New gene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>
            <a:extLst>
              <a:ext uri="{FF2B5EF4-FFF2-40B4-BE49-F238E27FC236}">
                <a16:creationId xmlns:a16="http://schemas.microsoft.com/office/drawing/2014/main" id="{C2538839-9AD8-B28D-0D57-C26200AB7D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Background: Adaptive Fitting</a:t>
            </a:r>
          </a:p>
        </p:txBody>
      </p:sp>
      <p:sp>
        <p:nvSpPr>
          <p:cNvPr id="30723" name="Rectangle 1027">
            <a:extLst>
              <a:ext uri="{FF2B5EF4-FFF2-40B4-BE49-F238E27FC236}">
                <a16:creationId xmlns:a16="http://schemas.microsoft.com/office/drawing/2014/main" id="{1E0991BC-66B2-6769-A233-957D6F536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Neuman </a:t>
            </a:r>
            <a:r>
              <a:rPr lang="en-US" altLang="en-US" i="1"/>
              <a:t>et al.</a:t>
            </a:r>
            <a:r>
              <a:rPr lang="en-US" altLang="en-US"/>
              <a:t> (1987): Compared 3 adaptive methods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Simplex, double elimination, and iterative round robin</a:t>
            </a:r>
          </a:p>
          <a:p>
            <a:pPr>
              <a:lnSpc>
                <a:spcPct val="90000"/>
              </a:lnSpc>
            </a:pPr>
            <a:r>
              <a:rPr lang="en-US" altLang="en-US"/>
              <a:t>Takagi and Ohsaki (1999)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GA hearing aid fitting in compressive amplification space, level × frequency → level, sum of 2-D Gaussian distributions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Population size 20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5-level absolute scale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1720A88-ABEC-7D26-E62F-DBCE7175CB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Background: Adaptive Fitting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2C2CBD43-0DBF-62A9-DDDB-2A6CC0AE6A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Improvements beyond (Neuman, 1987)</a:t>
            </a:r>
          </a:p>
          <a:p>
            <a:pPr lvl="1"/>
            <a:r>
              <a:rPr lang="en-US" altLang="en-US"/>
              <a:t>Cope with higher dimensionality (3-6</a:t>
            </a:r>
            <a:r>
              <a:rPr lang="en-US" altLang="en-US" baseline="30000"/>
              <a:t>+</a:t>
            </a:r>
            <a:r>
              <a:rPr lang="en-US" altLang="en-US"/>
              <a:t> vs. 2)</a:t>
            </a:r>
          </a:p>
          <a:p>
            <a:pPr lvl="1"/>
            <a:r>
              <a:rPr lang="en-US" altLang="en-US"/>
              <a:t>Cope with multiple local optima</a:t>
            </a:r>
          </a:p>
          <a:p>
            <a:pPr lvl="1"/>
            <a:r>
              <a:rPr lang="en-US" altLang="en-US"/>
              <a:t>Combine attributes of multiple genes/memories</a:t>
            </a:r>
          </a:p>
          <a:p>
            <a:r>
              <a:rPr lang="en-US" altLang="en-US"/>
              <a:t>Improvements beyond (Takagi, 1999)</a:t>
            </a:r>
          </a:p>
          <a:p>
            <a:pPr lvl="1"/>
            <a:r>
              <a:rPr lang="en-US" altLang="en-US"/>
              <a:t>Switched from absolute scaling to paired comparisons (dominance judgments) for easier in-field use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>
            <a:extLst>
              <a:ext uri="{FF2B5EF4-FFF2-40B4-BE49-F238E27FC236}">
                <a16:creationId xmlns:a16="http://schemas.microsoft.com/office/drawing/2014/main" id="{CCBD1A36-CB29-1638-B704-D992C0F94F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Methods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4865DD44-BB23-1781-7BDF-35C8CCAE8F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Inferencing via paired comparisons</a:t>
            </a:r>
          </a:p>
          <a:p>
            <a:r>
              <a:rPr lang="en-US" altLang="en-US"/>
              <a:t>Data collected</a:t>
            </a:r>
          </a:p>
          <a:p>
            <a:pPr lvl="1"/>
            <a:r>
              <a:rPr lang="en-US" altLang="en-US"/>
              <a:t>Alternatives in each pair</a:t>
            </a:r>
          </a:p>
          <a:p>
            <a:pPr lvl="1"/>
            <a:r>
              <a:rPr lang="en-US" altLang="en-US"/>
              <a:t>Decisions</a:t>
            </a:r>
          </a:p>
          <a:p>
            <a:pPr lvl="1"/>
            <a:r>
              <a:rPr lang="en-US" altLang="en-US"/>
              <a:t>Listening time</a:t>
            </a:r>
          </a:p>
          <a:p>
            <a:pPr lvl="1"/>
            <a:r>
              <a:rPr lang="en-US" altLang="en-US"/>
              <a:t>GA actions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4">
      <a:dk1>
        <a:srgbClr val="000094"/>
      </a:dk1>
      <a:lt1>
        <a:srgbClr val="FFFFFF"/>
      </a:lt1>
      <a:dk2>
        <a:srgbClr val="0000CC"/>
      </a:dk2>
      <a:lt2>
        <a:srgbClr val="FFFFCC"/>
      </a:lt2>
      <a:accent1>
        <a:srgbClr val="3193FF"/>
      </a:accent1>
      <a:accent2>
        <a:srgbClr val="9900FF"/>
      </a:accent2>
      <a:accent3>
        <a:srgbClr val="AAAAE2"/>
      </a:accent3>
      <a:accent4>
        <a:srgbClr val="DADADA"/>
      </a:accent4>
      <a:accent5>
        <a:srgbClr val="ADC8FF"/>
      </a:accent5>
      <a:accent6>
        <a:srgbClr val="8A00E7"/>
      </a:accent6>
      <a:hlink>
        <a:srgbClr val="FF3399"/>
      </a:hlink>
      <a:folHlink>
        <a:srgbClr val="FFCC00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Office\Templates\Presentation Designs\Blends.pot</Template>
  <TotalTime>4632</TotalTime>
  <Words>1330</Words>
  <Application>Microsoft Office PowerPoint</Application>
  <PresentationFormat>On-screen Show (4:3)</PresentationFormat>
  <Paragraphs>278</Paragraphs>
  <Slides>25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Times New Roman</vt:lpstr>
      <vt:lpstr>Tahoma</vt:lpstr>
      <vt:lpstr>Wingdings</vt:lpstr>
      <vt:lpstr>Blends</vt:lpstr>
      <vt:lpstr>VISIO 4 Drawing</vt:lpstr>
      <vt:lpstr>Hearing Aid Fitting With a Genetic Algorithm*</vt:lpstr>
      <vt:lpstr>Acknowledgments</vt:lpstr>
      <vt:lpstr>Motivation</vt:lpstr>
      <vt:lpstr>Motivation</vt:lpstr>
      <vt:lpstr>Background: Genetic Algorithms</vt:lpstr>
      <vt:lpstr>Crossover and Mutation</vt:lpstr>
      <vt:lpstr>Background: Adaptive Fitting</vt:lpstr>
      <vt:lpstr>Background: Adaptive Fitting</vt:lpstr>
      <vt:lpstr>Methods</vt:lpstr>
      <vt:lpstr>Methods: Portable Prototyping Device and User Interface</vt:lpstr>
      <vt:lpstr>Methods: Feedback Canceller Fitting</vt:lpstr>
      <vt:lpstr>Methods</vt:lpstr>
      <vt:lpstr>Results: Measures of Success</vt:lpstr>
      <vt:lpstr>Results: Favorite Solutions for Hearing Impaired</vt:lpstr>
      <vt:lpstr>NLMS Gain Margins for Hearing-Impaired Subjects</vt:lpstr>
      <vt:lpstr>Diversity for Feedback Canceller Fitting Experiment</vt:lpstr>
      <vt:lpstr>Feedback Canceller Fitting Follow-up: Reliability</vt:lpstr>
      <vt:lpstr>Feedback Canceller Fitting Follow-up: Reliability</vt:lpstr>
      <vt:lpstr>Multiband Expansion Fitting</vt:lpstr>
      <vt:lpstr>Multiband Expansion Fitting: 6 Parameters Varied</vt:lpstr>
      <vt:lpstr>Diversity for Multiband Expansion Fitting Experiment</vt:lpstr>
      <vt:lpstr>Repeatability for Multiband Expansion Fitting Experiment</vt:lpstr>
      <vt:lpstr>Summary and Conclusions</vt:lpstr>
      <vt:lpstr>Future Directions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Hearing Aid Fitting With a Genetic Algorithm</dc:title>
  <dc:subject>IHCON 2002</dc:subject>
  <dc:creator>Durant, Wakefield, Van Tasell, and Rickert</dc:creator>
  <cp:lastModifiedBy>Eric Durant</cp:lastModifiedBy>
  <cp:revision>113</cp:revision>
  <dcterms:created xsi:type="dcterms:W3CDTF">2002-01-10T20:52:51Z</dcterms:created>
  <dcterms:modified xsi:type="dcterms:W3CDTF">2026-04-29T21:19:26Z</dcterms:modified>
</cp:coreProperties>
</file>